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18"/>
  </p:notesMasterIdLst>
  <p:sldIdLst>
    <p:sldId id="269" r:id="rId2"/>
    <p:sldId id="259" r:id="rId3"/>
    <p:sldId id="260" r:id="rId4"/>
    <p:sldId id="278" r:id="rId5"/>
    <p:sldId id="276" r:id="rId6"/>
    <p:sldId id="277" r:id="rId7"/>
    <p:sldId id="261" r:id="rId8"/>
    <p:sldId id="262" r:id="rId9"/>
    <p:sldId id="263" r:id="rId10"/>
    <p:sldId id="265" r:id="rId11"/>
    <p:sldId id="266" r:id="rId12"/>
    <p:sldId id="279" r:id="rId13"/>
    <p:sldId id="267" r:id="rId14"/>
    <p:sldId id="268" r:id="rId15"/>
    <p:sldId id="264" r:id="rId16"/>
    <p:sldId id="270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6" d="100"/>
          <a:sy n="86" d="100"/>
        </p:scale>
        <p:origin x="15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99397A-C830-4DFE-8F9A-B2FAB212EBBB}" type="doc">
      <dgm:prSet loTypeId="urn:microsoft.com/office/officeart/2011/layout/HexagonRadial" loCatId="officeonlin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E421AF95-1A8E-4414-BA74-62956474DCEE}">
      <dgm:prSet phldrT="[Text]" custT="1"/>
      <dgm:spPr/>
      <dgm:t>
        <a:bodyPr/>
        <a:lstStyle/>
        <a:p>
          <a:r>
            <a:rPr lang="hr-HR" sz="2400" dirty="0" smtClean="0">
              <a:latin typeface="Imprint MT Shadow" pitchFamily="82" charset="0"/>
            </a:rPr>
            <a:t>Vukovar</a:t>
          </a:r>
          <a:endParaRPr lang="hr-HR" sz="2400" dirty="0">
            <a:latin typeface="Imprint MT Shadow" pitchFamily="82" charset="0"/>
          </a:endParaRPr>
        </a:p>
      </dgm:t>
    </dgm:pt>
    <dgm:pt modelId="{2B2C8A5D-6177-4098-9045-A90E12E73C56}" type="parTrans" cxnId="{DA8B3E5A-3600-4841-8A90-332DFEDB9C56}">
      <dgm:prSet/>
      <dgm:spPr/>
      <dgm:t>
        <a:bodyPr/>
        <a:lstStyle/>
        <a:p>
          <a:endParaRPr lang="hr-HR"/>
        </a:p>
      </dgm:t>
    </dgm:pt>
    <dgm:pt modelId="{9BC3E57A-34CE-4BC4-A05C-B548028B4208}" type="sibTrans" cxnId="{DA8B3E5A-3600-4841-8A90-332DFEDB9C56}">
      <dgm:prSet/>
      <dgm:spPr/>
      <dgm:t>
        <a:bodyPr/>
        <a:lstStyle/>
        <a:p>
          <a:endParaRPr lang="hr-HR"/>
        </a:p>
      </dgm:t>
    </dgm:pt>
    <dgm:pt modelId="{E851A43D-98E9-4B1D-A545-81FB59261211}">
      <dgm:prSet phldrT="[Text]"/>
      <dgm:spPr/>
      <dgm:t>
        <a:bodyPr/>
        <a:lstStyle/>
        <a:p>
          <a:r>
            <a:rPr lang="hr-HR" smtClean="0"/>
            <a:t>Regionalni centar</a:t>
          </a:r>
          <a:endParaRPr lang="hr-HR" dirty="0"/>
        </a:p>
      </dgm:t>
    </dgm:pt>
    <dgm:pt modelId="{005A4F43-AF71-46AE-A61A-17276DD64584}" type="parTrans" cxnId="{05077154-9518-4794-A255-53EFD0AB5A0D}">
      <dgm:prSet/>
      <dgm:spPr/>
      <dgm:t>
        <a:bodyPr/>
        <a:lstStyle/>
        <a:p>
          <a:endParaRPr lang="hr-HR"/>
        </a:p>
      </dgm:t>
    </dgm:pt>
    <dgm:pt modelId="{B744FD06-F6E3-4ADD-80E9-61263DCBCF9C}" type="sibTrans" cxnId="{05077154-9518-4794-A255-53EFD0AB5A0D}">
      <dgm:prSet/>
      <dgm:spPr/>
      <dgm:t>
        <a:bodyPr/>
        <a:lstStyle/>
        <a:p>
          <a:endParaRPr lang="hr-HR"/>
        </a:p>
      </dgm:t>
    </dgm:pt>
    <dgm:pt modelId="{71F8C58A-1C79-4E41-99AB-EA9D03FE36D2}">
      <dgm:prSet phldrT="[Text]"/>
      <dgm:spPr/>
      <dgm:t>
        <a:bodyPr/>
        <a:lstStyle/>
        <a:p>
          <a:r>
            <a:rPr lang="hr-HR" dirty="0" smtClean="0"/>
            <a:t> 84.189 stanovnika</a:t>
          </a:r>
          <a:endParaRPr lang="hr-HR" dirty="0"/>
        </a:p>
      </dgm:t>
    </dgm:pt>
    <dgm:pt modelId="{117CFE55-569B-4850-AA51-38446B392059}" type="parTrans" cxnId="{C758F0A1-AC3E-4AB5-8B94-CB7D0DE8CB1F}">
      <dgm:prSet/>
      <dgm:spPr/>
      <dgm:t>
        <a:bodyPr/>
        <a:lstStyle/>
        <a:p>
          <a:endParaRPr lang="hr-HR"/>
        </a:p>
      </dgm:t>
    </dgm:pt>
    <dgm:pt modelId="{8B5EA8FB-A5D9-4478-8F6C-146D810F88C3}" type="sibTrans" cxnId="{C758F0A1-AC3E-4AB5-8B94-CB7D0DE8CB1F}">
      <dgm:prSet/>
      <dgm:spPr/>
      <dgm:t>
        <a:bodyPr/>
        <a:lstStyle/>
        <a:p>
          <a:endParaRPr lang="hr-HR"/>
        </a:p>
      </dgm:t>
    </dgm:pt>
    <dgm:pt modelId="{6D9833FC-FFAE-4E5B-BA62-98EA2AE4A677}">
      <dgm:prSet phldrT="[Text]"/>
      <dgm:spPr/>
      <dgm:t>
        <a:bodyPr/>
        <a:lstStyle/>
        <a:p>
          <a:r>
            <a:rPr lang="hr-HR" smtClean="0"/>
            <a:t>Na granici Hrvatske i Srbije</a:t>
          </a:r>
          <a:endParaRPr lang="hr-HR" dirty="0"/>
        </a:p>
      </dgm:t>
    </dgm:pt>
    <dgm:pt modelId="{BC7EE5AC-2337-4B65-9D65-7A873B5ECC36}" type="parTrans" cxnId="{4D408A5D-2B13-4D10-8B43-9E162468401F}">
      <dgm:prSet/>
      <dgm:spPr/>
      <dgm:t>
        <a:bodyPr/>
        <a:lstStyle/>
        <a:p>
          <a:endParaRPr lang="hr-HR"/>
        </a:p>
      </dgm:t>
    </dgm:pt>
    <dgm:pt modelId="{8A5799F1-E54E-4254-81BE-DE4EE83B466C}" type="sibTrans" cxnId="{4D408A5D-2B13-4D10-8B43-9E162468401F}">
      <dgm:prSet/>
      <dgm:spPr/>
      <dgm:t>
        <a:bodyPr/>
        <a:lstStyle/>
        <a:p>
          <a:endParaRPr lang="hr-HR"/>
        </a:p>
      </dgm:t>
    </dgm:pt>
    <dgm:pt modelId="{BE885825-01AD-429F-BDC9-DEE4AE57B0DC}">
      <dgm:prSet phldrT="[Text]"/>
      <dgm:spPr/>
      <dgm:t>
        <a:bodyPr/>
        <a:lstStyle/>
        <a:p>
          <a:r>
            <a:rPr lang="hr-HR" smtClean="0"/>
            <a:t>Važna luka na Dunavu</a:t>
          </a:r>
          <a:endParaRPr lang="hr-HR" dirty="0"/>
        </a:p>
      </dgm:t>
    </dgm:pt>
    <dgm:pt modelId="{1848A512-C7BB-4CEA-AAF8-D9F497C9BBB4}" type="parTrans" cxnId="{3BF478FA-BB88-4C60-A32C-53936293AF25}">
      <dgm:prSet/>
      <dgm:spPr/>
      <dgm:t>
        <a:bodyPr/>
        <a:lstStyle/>
        <a:p>
          <a:endParaRPr lang="hr-HR"/>
        </a:p>
      </dgm:t>
    </dgm:pt>
    <dgm:pt modelId="{BB2EC2CE-399A-48BC-B659-ECAA7EBFFF40}" type="sibTrans" cxnId="{3BF478FA-BB88-4C60-A32C-53936293AF25}">
      <dgm:prSet/>
      <dgm:spPr/>
      <dgm:t>
        <a:bodyPr/>
        <a:lstStyle/>
        <a:p>
          <a:endParaRPr lang="hr-HR"/>
        </a:p>
      </dgm:t>
    </dgm:pt>
    <dgm:pt modelId="{84C87885-24CF-48C2-8322-2E3AE6FF17E0}">
      <dgm:prSet phldrT="[Text]"/>
      <dgm:spPr/>
      <dgm:t>
        <a:bodyPr/>
        <a:lstStyle/>
        <a:p>
          <a:r>
            <a:rPr lang="hr-HR" smtClean="0"/>
            <a:t> Barokni grad</a:t>
          </a:r>
          <a:endParaRPr lang="hr-HR" dirty="0"/>
        </a:p>
      </dgm:t>
    </dgm:pt>
    <dgm:pt modelId="{7C34BDFE-98E0-4341-BCCF-2F573ED8949A}" type="parTrans" cxnId="{AF8C551C-1EA8-41CD-8520-D4961D9C17B4}">
      <dgm:prSet/>
      <dgm:spPr/>
      <dgm:t>
        <a:bodyPr/>
        <a:lstStyle/>
        <a:p>
          <a:endParaRPr lang="hr-HR"/>
        </a:p>
      </dgm:t>
    </dgm:pt>
    <dgm:pt modelId="{AF95CFFE-2B74-472E-BAB4-EB8AF4761DFC}" type="sibTrans" cxnId="{AF8C551C-1EA8-41CD-8520-D4961D9C17B4}">
      <dgm:prSet/>
      <dgm:spPr/>
      <dgm:t>
        <a:bodyPr/>
        <a:lstStyle/>
        <a:p>
          <a:endParaRPr lang="hr-HR"/>
        </a:p>
      </dgm:t>
    </dgm:pt>
    <dgm:pt modelId="{FFB3F6C2-E86C-4446-A53D-DB87EE5B3E9F}">
      <dgm:prSet phldrT="[Text]" custT="1"/>
      <dgm:spPr/>
      <dgm:t>
        <a:bodyPr/>
        <a:lstStyle/>
        <a:p>
          <a:r>
            <a:rPr lang="hr-HR" sz="1200" dirty="0" smtClean="0">
              <a:latin typeface="+mn-lt"/>
            </a:rPr>
            <a:t>Sjeveroistočni dio Republike Hrvatske</a:t>
          </a:r>
          <a:endParaRPr lang="hr-HR" sz="1200" dirty="0">
            <a:latin typeface="+mn-lt"/>
          </a:endParaRPr>
        </a:p>
      </dgm:t>
    </dgm:pt>
    <dgm:pt modelId="{1BD35EE6-2E55-478B-83EB-D6306C7BDB56}" type="parTrans" cxnId="{3DF96E92-B569-403D-9FCF-9B1C216F39EA}">
      <dgm:prSet/>
      <dgm:spPr/>
      <dgm:t>
        <a:bodyPr/>
        <a:lstStyle/>
        <a:p>
          <a:endParaRPr lang="hr-HR"/>
        </a:p>
      </dgm:t>
    </dgm:pt>
    <dgm:pt modelId="{1427A021-6AD8-48B7-B655-303D795FE05A}" type="sibTrans" cxnId="{3DF96E92-B569-403D-9FCF-9B1C216F39EA}">
      <dgm:prSet/>
      <dgm:spPr/>
      <dgm:t>
        <a:bodyPr/>
        <a:lstStyle/>
        <a:p>
          <a:endParaRPr lang="hr-HR"/>
        </a:p>
      </dgm:t>
    </dgm:pt>
    <dgm:pt modelId="{CA5CAB0E-41B5-48B4-8544-CFA13376079C}" type="pres">
      <dgm:prSet presAssocID="{8199397A-C830-4DFE-8F9A-B2FAB212EBB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629F1181-E4C3-4AE9-A93C-CFFEB6F1C01C}" type="pres">
      <dgm:prSet presAssocID="{E421AF95-1A8E-4414-BA74-62956474DCE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hr-HR"/>
        </a:p>
      </dgm:t>
    </dgm:pt>
    <dgm:pt modelId="{C2826800-0BBA-4BAB-AEF2-075E8102AD47}" type="pres">
      <dgm:prSet presAssocID="{E851A43D-98E9-4B1D-A545-81FB59261211}" presName="Accent1" presStyleCnt="0"/>
      <dgm:spPr/>
      <dgm:t>
        <a:bodyPr/>
        <a:lstStyle/>
        <a:p>
          <a:endParaRPr lang="hr-HR"/>
        </a:p>
      </dgm:t>
    </dgm:pt>
    <dgm:pt modelId="{1A9A2C72-5900-462C-86E5-7EFDF9CED1E2}" type="pres">
      <dgm:prSet presAssocID="{E851A43D-98E9-4B1D-A545-81FB59261211}" presName="Accent" presStyleLbl="bgShp" presStyleIdx="0" presStyleCnt="6"/>
      <dgm:spPr/>
      <dgm:t>
        <a:bodyPr/>
        <a:lstStyle/>
        <a:p>
          <a:endParaRPr lang="hr-HR"/>
        </a:p>
      </dgm:t>
    </dgm:pt>
    <dgm:pt modelId="{E9A9019A-8A81-4175-9CA1-501DAC43E974}" type="pres">
      <dgm:prSet presAssocID="{E851A43D-98E9-4B1D-A545-81FB5926121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EFD47A-F3F4-4A6A-B408-4F9A1421775C}" type="pres">
      <dgm:prSet presAssocID="{71F8C58A-1C79-4E41-99AB-EA9D03FE36D2}" presName="Accent2" presStyleCnt="0"/>
      <dgm:spPr/>
      <dgm:t>
        <a:bodyPr/>
        <a:lstStyle/>
        <a:p>
          <a:endParaRPr lang="hr-HR"/>
        </a:p>
      </dgm:t>
    </dgm:pt>
    <dgm:pt modelId="{8E03A6D2-326B-4256-9C19-86494990ED1C}" type="pres">
      <dgm:prSet presAssocID="{71F8C58A-1C79-4E41-99AB-EA9D03FE36D2}" presName="Accent" presStyleLbl="bgShp" presStyleIdx="1" presStyleCnt="6"/>
      <dgm:spPr/>
      <dgm:t>
        <a:bodyPr/>
        <a:lstStyle/>
        <a:p>
          <a:endParaRPr lang="hr-HR"/>
        </a:p>
      </dgm:t>
    </dgm:pt>
    <dgm:pt modelId="{0ECD6DD0-26BF-4F71-8549-8B6F10CA4396}" type="pres">
      <dgm:prSet presAssocID="{71F8C58A-1C79-4E41-99AB-EA9D03FE36D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F0FA8C6-7BDC-488D-82C2-4C5673359D40}" type="pres">
      <dgm:prSet presAssocID="{6D9833FC-FFAE-4E5B-BA62-98EA2AE4A677}" presName="Accent3" presStyleCnt="0"/>
      <dgm:spPr/>
      <dgm:t>
        <a:bodyPr/>
        <a:lstStyle/>
        <a:p>
          <a:endParaRPr lang="hr-HR"/>
        </a:p>
      </dgm:t>
    </dgm:pt>
    <dgm:pt modelId="{0256ED40-B136-4C53-B483-878F3FFB59EC}" type="pres">
      <dgm:prSet presAssocID="{6D9833FC-FFAE-4E5B-BA62-98EA2AE4A677}" presName="Accent" presStyleLbl="bgShp" presStyleIdx="2" presStyleCnt="6"/>
      <dgm:spPr/>
      <dgm:t>
        <a:bodyPr/>
        <a:lstStyle/>
        <a:p>
          <a:endParaRPr lang="hr-HR"/>
        </a:p>
      </dgm:t>
    </dgm:pt>
    <dgm:pt modelId="{387A2ABB-9AC2-4D0F-8169-073EB4670BDF}" type="pres">
      <dgm:prSet presAssocID="{6D9833FC-FFAE-4E5B-BA62-98EA2AE4A67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259CB1-4FAA-48C9-946F-86464B2C8175}" type="pres">
      <dgm:prSet presAssocID="{BE885825-01AD-429F-BDC9-DEE4AE57B0DC}" presName="Accent4" presStyleCnt="0"/>
      <dgm:spPr/>
      <dgm:t>
        <a:bodyPr/>
        <a:lstStyle/>
        <a:p>
          <a:endParaRPr lang="hr-HR"/>
        </a:p>
      </dgm:t>
    </dgm:pt>
    <dgm:pt modelId="{7C49D28F-061B-4BCC-AEBA-51CB2B15C888}" type="pres">
      <dgm:prSet presAssocID="{BE885825-01AD-429F-BDC9-DEE4AE57B0DC}" presName="Accent" presStyleLbl="bgShp" presStyleIdx="3" presStyleCnt="6"/>
      <dgm:spPr/>
      <dgm:t>
        <a:bodyPr/>
        <a:lstStyle/>
        <a:p>
          <a:endParaRPr lang="hr-HR"/>
        </a:p>
      </dgm:t>
    </dgm:pt>
    <dgm:pt modelId="{1934EFDF-180D-4139-A724-B8A0AC2D0BB8}" type="pres">
      <dgm:prSet presAssocID="{BE885825-01AD-429F-BDC9-DEE4AE57B0DC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FC06CE-E9F5-4955-9CE0-C8C707EF4618}" type="pres">
      <dgm:prSet presAssocID="{84C87885-24CF-48C2-8322-2E3AE6FF17E0}" presName="Accent5" presStyleCnt="0"/>
      <dgm:spPr/>
      <dgm:t>
        <a:bodyPr/>
        <a:lstStyle/>
        <a:p>
          <a:endParaRPr lang="hr-HR"/>
        </a:p>
      </dgm:t>
    </dgm:pt>
    <dgm:pt modelId="{4DD1C81C-FD9F-4099-A72F-11D87BEBB8D8}" type="pres">
      <dgm:prSet presAssocID="{84C87885-24CF-48C2-8322-2E3AE6FF17E0}" presName="Accent" presStyleLbl="bgShp" presStyleIdx="4" presStyleCnt="6"/>
      <dgm:spPr/>
      <dgm:t>
        <a:bodyPr/>
        <a:lstStyle/>
        <a:p>
          <a:endParaRPr lang="hr-HR"/>
        </a:p>
      </dgm:t>
    </dgm:pt>
    <dgm:pt modelId="{3E0C460B-68AC-4FEE-A992-5443F059E8C7}" type="pres">
      <dgm:prSet presAssocID="{84C87885-24CF-48C2-8322-2E3AE6FF17E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F78F68-C484-4FB4-8B8A-527664D16252}" type="pres">
      <dgm:prSet presAssocID="{FFB3F6C2-E86C-4446-A53D-DB87EE5B3E9F}" presName="Accent6" presStyleCnt="0"/>
      <dgm:spPr/>
      <dgm:t>
        <a:bodyPr/>
        <a:lstStyle/>
        <a:p>
          <a:endParaRPr lang="hr-HR"/>
        </a:p>
      </dgm:t>
    </dgm:pt>
    <dgm:pt modelId="{A83DE021-F04B-427C-809C-6F80CF8EBCD9}" type="pres">
      <dgm:prSet presAssocID="{FFB3F6C2-E86C-4446-A53D-DB87EE5B3E9F}" presName="Accent" presStyleLbl="bgShp" presStyleIdx="5" presStyleCnt="6"/>
      <dgm:spPr/>
      <dgm:t>
        <a:bodyPr/>
        <a:lstStyle/>
        <a:p>
          <a:endParaRPr lang="hr-HR"/>
        </a:p>
      </dgm:t>
    </dgm:pt>
    <dgm:pt modelId="{DA203138-8CB6-402F-A4F2-FB85536B1530}" type="pres">
      <dgm:prSet presAssocID="{FFB3F6C2-E86C-4446-A53D-DB87EE5B3E9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D408A5D-2B13-4D10-8B43-9E162468401F}" srcId="{E421AF95-1A8E-4414-BA74-62956474DCEE}" destId="{6D9833FC-FFAE-4E5B-BA62-98EA2AE4A677}" srcOrd="2" destOrd="0" parTransId="{BC7EE5AC-2337-4B65-9D65-7A873B5ECC36}" sibTransId="{8A5799F1-E54E-4254-81BE-DE4EE83B466C}"/>
    <dgm:cxn modelId="{DA8B3E5A-3600-4841-8A90-332DFEDB9C56}" srcId="{8199397A-C830-4DFE-8F9A-B2FAB212EBBB}" destId="{E421AF95-1A8E-4414-BA74-62956474DCEE}" srcOrd="0" destOrd="0" parTransId="{2B2C8A5D-6177-4098-9045-A90E12E73C56}" sibTransId="{9BC3E57A-34CE-4BC4-A05C-B548028B4208}"/>
    <dgm:cxn modelId="{E27B5BE5-F251-46D5-9C92-50D749EAAB20}" type="presOf" srcId="{E851A43D-98E9-4B1D-A545-81FB59261211}" destId="{E9A9019A-8A81-4175-9CA1-501DAC43E974}" srcOrd="0" destOrd="0" presId="urn:microsoft.com/office/officeart/2011/layout/HexagonRadial"/>
    <dgm:cxn modelId="{05077154-9518-4794-A255-53EFD0AB5A0D}" srcId="{E421AF95-1A8E-4414-BA74-62956474DCEE}" destId="{E851A43D-98E9-4B1D-A545-81FB59261211}" srcOrd="0" destOrd="0" parTransId="{005A4F43-AF71-46AE-A61A-17276DD64584}" sibTransId="{B744FD06-F6E3-4ADD-80E9-61263DCBCF9C}"/>
    <dgm:cxn modelId="{479CEF11-21A1-4D8B-8083-4960B6DDB160}" type="presOf" srcId="{BE885825-01AD-429F-BDC9-DEE4AE57B0DC}" destId="{1934EFDF-180D-4139-A724-B8A0AC2D0BB8}" srcOrd="0" destOrd="0" presId="urn:microsoft.com/office/officeart/2011/layout/HexagonRadial"/>
    <dgm:cxn modelId="{C758F0A1-AC3E-4AB5-8B94-CB7D0DE8CB1F}" srcId="{E421AF95-1A8E-4414-BA74-62956474DCEE}" destId="{71F8C58A-1C79-4E41-99AB-EA9D03FE36D2}" srcOrd="1" destOrd="0" parTransId="{117CFE55-569B-4850-AA51-38446B392059}" sibTransId="{8B5EA8FB-A5D9-4478-8F6C-146D810F88C3}"/>
    <dgm:cxn modelId="{3DF96E92-B569-403D-9FCF-9B1C216F39EA}" srcId="{E421AF95-1A8E-4414-BA74-62956474DCEE}" destId="{FFB3F6C2-E86C-4446-A53D-DB87EE5B3E9F}" srcOrd="5" destOrd="0" parTransId="{1BD35EE6-2E55-478B-83EB-D6306C7BDB56}" sibTransId="{1427A021-6AD8-48B7-B655-303D795FE05A}"/>
    <dgm:cxn modelId="{21635B58-092E-41C7-A077-77CEE68C2611}" type="presOf" srcId="{E421AF95-1A8E-4414-BA74-62956474DCEE}" destId="{629F1181-E4C3-4AE9-A93C-CFFEB6F1C01C}" srcOrd="0" destOrd="0" presId="urn:microsoft.com/office/officeart/2011/layout/HexagonRadial"/>
    <dgm:cxn modelId="{3BF478FA-BB88-4C60-A32C-53936293AF25}" srcId="{E421AF95-1A8E-4414-BA74-62956474DCEE}" destId="{BE885825-01AD-429F-BDC9-DEE4AE57B0DC}" srcOrd="3" destOrd="0" parTransId="{1848A512-C7BB-4CEA-AAF8-D9F497C9BBB4}" sibTransId="{BB2EC2CE-399A-48BC-B659-ECAA7EBFFF40}"/>
    <dgm:cxn modelId="{7D13568D-A5F1-46EE-9B44-E14395C25056}" type="presOf" srcId="{FFB3F6C2-E86C-4446-A53D-DB87EE5B3E9F}" destId="{DA203138-8CB6-402F-A4F2-FB85536B1530}" srcOrd="0" destOrd="0" presId="urn:microsoft.com/office/officeart/2011/layout/HexagonRadial"/>
    <dgm:cxn modelId="{A5F731AA-C538-46CF-A7CE-28690EE0C912}" type="presOf" srcId="{84C87885-24CF-48C2-8322-2E3AE6FF17E0}" destId="{3E0C460B-68AC-4FEE-A992-5443F059E8C7}" srcOrd="0" destOrd="0" presId="urn:microsoft.com/office/officeart/2011/layout/HexagonRadial"/>
    <dgm:cxn modelId="{7AEA6798-728C-4DE3-8C5D-85C1558B26FC}" type="presOf" srcId="{8199397A-C830-4DFE-8F9A-B2FAB212EBBB}" destId="{CA5CAB0E-41B5-48B4-8544-CFA13376079C}" srcOrd="0" destOrd="0" presId="urn:microsoft.com/office/officeart/2011/layout/HexagonRadial"/>
    <dgm:cxn modelId="{593FB765-FD53-4D2B-82EE-6361D80DC124}" type="presOf" srcId="{6D9833FC-FFAE-4E5B-BA62-98EA2AE4A677}" destId="{387A2ABB-9AC2-4D0F-8169-073EB4670BDF}" srcOrd="0" destOrd="0" presId="urn:microsoft.com/office/officeart/2011/layout/HexagonRadial"/>
    <dgm:cxn modelId="{6C09182B-8B3D-4789-9418-E73E85658077}" type="presOf" srcId="{71F8C58A-1C79-4E41-99AB-EA9D03FE36D2}" destId="{0ECD6DD0-26BF-4F71-8549-8B6F10CA4396}" srcOrd="0" destOrd="0" presId="urn:microsoft.com/office/officeart/2011/layout/HexagonRadial"/>
    <dgm:cxn modelId="{AF8C551C-1EA8-41CD-8520-D4961D9C17B4}" srcId="{E421AF95-1A8E-4414-BA74-62956474DCEE}" destId="{84C87885-24CF-48C2-8322-2E3AE6FF17E0}" srcOrd="4" destOrd="0" parTransId="{7C34BDFE-98E0-4341-BCCF-2F573ED8949A}" sibTransId="{AF95CFFE-2B74-472E-BAB4-EB8AF4761DFC}"/>
    <dgm:cxn modelId="{B0A15297-4245-496B-B1BA-EE6FDEF564E7}" type="presParOf" srcId="{CA5CAB0E-41B5-48B4-8544-CFA13376079C}" destId="{629F1181-E4C3-4AE9-A93C-CFFEB6F1C01C}" srcOrd="0" destOrd="0" presId="urn:microsoft.com/office/officeart/2011/layout/HexagonRadial"/>
    <dgm:cxn modelId="{28152378-2D68-4E02-BAB9-BF226F14A31C}" type="presParOf" srcId="{CA5CAB0E-41B5-48B4-8544-CFA13376079C}" destId="{C2826800-0BBA-4BAB-AEF2-075E8102AD47}" srcOrd="1" destOrd="0" presId="urn:microsoft.com/office/officeart/2011/layout/HexagonRadial"/>
    <dgm:cxn modelId="{D0B895E5-006C-40A1-9147-F59150348076}" type="presParOf" srcId="{C2826800-0BBA-4BAB-AEF2-075E8102AD47}" destId="{1A9A2C72-5900-462C-86E5-7EFDF9CED1E2}" srcOrd="0" destOrd="0" presId="urn:microsoft.com/office/officeart/2011/layout/HexagonRadial"/>
    <dgm:cxn modelId="{14459EC9-7A93-465F-8377-0835A1ADE53E}" type="presParOf" srcId="{CA5CAB0E-41B5-48B4-8544-CFA13376079C}" destId="{E9A9019A-8A81-4175-9CA1-501DAC43E974}" srcOrd="2" destOrd="0" presId="urn:microsoft.com/office/officeart/2011/layout/HexagonRadial"/>
    <dgm:cxn modelId="{1EAC0DFF-66B5-4CFA-960F-624C24B4D848}" type="presParOf" srcId="{CA5CAB0E-41B5-48B4-8544-CFA13376079C}" destId="{E7EFD47A-F3F4-4A6A-B408-4F9A1421775C}" srcOrd="3" destOrd="0" presId="urn:microsoft.com/office/officeart/2011/layout/HexagonRadial"/>
    <dgm:cxn modelId="{C2C2EB11-2FCE-46DA-AACD-CADF3DF5C163}" type="presParOf" srcId="{E7EFD47A-F3F4-4A6A-B408-4F9A1421775C}" destId="{8E03A6D2-326B-4256-9C19-86494990ED1C}" srcOrd="0" destOrd="0" presId="urn:microsoft.com/office/officeart/2011/layout/HexagonRadial"/>
    <dgm:cxn modelId="{89866F87-CCD7-4D0E-A04D-6CA298328F2A}" type="presParOf" srcId="{CA5CAB0E-41B5-48B4-8544-CFA13376079C}" destId="{0ECD6DD0-26BF-4F71-8549-8B6F10CA4396}" srcOrd="4" destOrd="0" presId="urn:microsoft.com/office/officeart/2011/layout/HexagonRadial"/>
    <dgm:cxn modelId="{5F33088B-312E-473D-A223-47D3B59A2175}" type="presParOf" srcId="{CA5CAB0E-41B5-48B4-8544-CFA13376079C}" destId="{9F0FA8C6-7BDC-488D-82C2-4C5673359D40}" srcOrd="5" destOrd="0" presId="urn:microsoft.com/office/officeart/2011/layout/HexagonRadial"/>
    <dgm:cxn modelId="{6B105C27-B1F4-4757-904B-CA4E8FE7CDEB}" type="presParOf" srcId="{9F0FA8C6-7BDC-488D-82C2-4C5673359D40}" destId="{0256ED40-B136-4C53-B483-878F3FFB59EC}" srcOrd="0" destOrd="0" presId="urn:microsoft.com/office/officeart/2011/layout/HexagonRadial"/>
    <dgm:cxn modelId="{668E322D-75BF-473E-A234-BBFA4A252BF5}" type="presParOf" srcId="{CA5CAB0E-41B5-48B4-8544-CFA13376079C}" destId="{387A2ABB-9AC2-4D0F-8169-073EB4670BDF}" srcOrd="6" destOrd="0" presId="urn:microsoft.com/office/officeart/2011/layout/HexagonRadial"/>
    <dgm:cxn modelId="{5B35638C-43D9-44B0-93A9-6E9D46FC0B09}" type="presParOf" srcId="{CA5CAB0E-41B5-48B4-8544-CFA13376079C}" destId="{6A259CB1-4FAA-48C9-946F-86464B2C8175}" srcOrd="7" destOrd="0" presId="urn:microsoft.com/office/officeart/2011/layout/HexagonRadial"/>
    <dgm:cxn modelId="{BFDD7227-01EB-403F-A47F-D4775C69650C}" type="presParOf" srcId="{6A259CB1-4FAA-48C9-946F-86464B2C8175}" destId="{7C49D28F-061B-4BCC-AEBA-51CB2B15C888}" srcOrd="0" destOrd="0" presId="urn:microsoft.com/office/officeart/2011/layout/HexagonRadial"/>
    <dgm:cxn modelId="{CC2E9821-9400-43F0-8738-A21D088D64FE}" type="presParOf" srcId="{CA5CAB0E-41B5-48B4-8544-CFA13376079C}" destId="{1934EFDF-180D-4139-A724-B8A0AC2D0BB8}" srcOrd="8" destOrd="0" presId="urn:microsoft.com/office/officeart/2011/layout/HexagonRadial"/>
    <dgm:cxn modelId="{DB78B04B-AA6C-46D4-92A5-994506A34218}" type="presParOf" srcId="{CA5CAB0E-41B5-48B4-8544-CFA13376079C}" destId="{0BFC06CE-E9F5-4955-9CE0-C8C707EF4618}" srcOrd="9" destOrd="0" presId="urn:microsoft.com/office/officeart/2011/layout/HexagonRadial"/>
    <dgm:cxn modelId="{9630911D-3D43-4447-AC4C-28EF8A089212}" type="presParOf" srcId="{0BFC06CE-E9F5-4955-9CE0-C8C707EF4618}" destId="{4DD1C81C-FD9F-4099-A72F-11D87BEBB8D8}" srcOrd="0" destOrd="0" presId="urn:microsoft.com/office/officeart/2011/layout/HexagonRadial"/>
    <dgm:cxn modelId="{6CAAB7D0-2B28-44C1-8504-23B73AC9BE49}" type="presParOf" srcId="{CA5CAB0E-41B5-48B4-8544-CFA13376079C}" destId="{3E0C460B-68AC-4FEE-A992-5443F059E8C7}" srcOrd="10" destOrd="0" presId="urn:microsoft.com/office/officeart/2011/layout/HexagonRadial"/>
    <dgm:cxn modelId="{6FE18FA8-5FF0-429E-9317-EC8EE815D49D}" type="presParOf" srcId="{CA5CAB0E-41B5-48B4-8544-CFA13376079C}" destId="{D8F78F68-C484-4FB4-8B8A-527664D16252}" srcOrd="11" destOrd="0" presId="urn:microsoft.com/office/officeart/2011/layout/HexagonRadial"/>
    <dgm:cxn modelId="{BF29C125-7B4C-46F0-AFBA-F5AA59FA75B6}" type="presParOf" srcId="{D8F78F68-C484-4FB4-8B8A-527664D16252}" destId="{A83DE021-F04B-427C-809C-6F80CF8EBCD9}" srcOrd="0" destOrd="0" presId="urn:microsoft.com/office/officeart/2011/layout/HexagonRadial"/>
    <dgm:cxn modelId="{72747B10-C63E-4017-BD9D-012F9DD31F83}" type="presParOf" srcId="{CA5CAB0E-41B5-48B4-8544-CFA13376079C}" destId="{DA203138-8CB6-402F-A4F2-FB85536B1530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F1181-E4C3-4AE9-A93C-CFFEB6F1C01C}">
      <dsp:nvSpPr>
        <dsp:cNvPr id="0" name=""/>
        <dsp:cNvSpPr/>
      </dsp:nvSpPr>
      <dsp:spPr>
        <a:xfrm>
          <a:off x="3149253" y="1510808"/>
          <a:ext cx="1920302" cy="1661139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40000"/>
              </a:schemeClr>
              <a:schemeClr val="accent4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Imprint MT Shadow" pitchFamily="82" charset="0"/>
            </a:rPr>
            <a:t>Vukovar</a:t>
          </a:r>
          <a:endParaRPr lang="hr-HR" sz="2400" kern="1200" dirty="0">
            <a:latin typeface="Imprint MT Shadow" pitchFamily="82" charset="0"/>
          </a:endParaRPr>
        </a:p>
      </dsp:txBody>
      <dsp:txXfrm>
        <a:off x="3467474" y="1786082"/>
        <a:ext cx="1283860" cy="1110591"/>
      </dsp:txXfrm>
    </dsp:sp>
    <dsp:sp modelId="{8E03A6D2-326B-4256-9C19-86494990ED1C}">
      <dsp:nvSpPr>
        <dsp:cNvPr id="0" name=""/>
        <dsp:cNvSpPr/>
      </dsp:nvSpPr>
      <dsp:spPr>
        <a:xfrm>
          <a:off x="4351731" y="716064"/>
          <a:ext cx="724524" cy="62427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A9019A-8A81-4175-9CA1-501DAC43E974}">
      <dsp:nvSpPr>
        <dsp:cNvPr id="0" name=""/>
        <dsp:cNvSpPr/>
      </dsp:nvSpPr>
      <dsp:spPr>
        <a:xfrm>
          <a:off x="3326140" y="0"/>
          <a:ext cx="1573674" cy="1361413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40000"/>
              </a:schemeClr>
              <a:schemeClr val="accent5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smtClean="0"/>
            <a:t>Regionalni centar</a:t>
          </a:r>
          <a:endParaRPr lang="hr-HR" sz="1600" kern="1200" dirty="0"/>
        </a:p>
      </dsp:txBody>
      <dsp:txXfrm>
        <a:off x="3586931" y="225615"/>
        <a:ext cx="1052092" cy="910183"/>
      </dsp:txXfrm>
    </dsp:sp>
    <dsp:sp modelId="{0256ED40-B136-4C53-B483-878F3FFB59EC}">
      <dsp:nvSpPr>
        <dsp:cNvPr id="0" name=""/>
        <dsp:cNvSpPr/>
      </dsp:nvSpPr>
      <dsp:spPr>
        <a:xfrm>
          <a:off x="5197308" y="1883124"/>
          <a:ext cx="724524" cy="62427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CD6DD0-26BF-4F71-8549-8B6F10CA4396}">
      <dsp:nvSpPr>
        <dsp:cNvPr id="0" name=""/>
        <dsp:cNvSpPr/>
      </dsp:nvSpPr>
      <dsp:spPr>
        <a:xfrm>
          <a:off x="4769383" y="837360"/>
          <a:ext cx="1573674" cy="1361413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607935"/>
                <a:satOff val="643"/>
                <a:lumOff val="-118"/>
                <a:alphaOff val="0"/>
                <a:shade val="40000"/>
              </a:schemeClr>
              <a:schemeClr val="accent5">
                <a:hueOff val="-607935"/>
                <a:satOff val="643"/>
                <a:lumOff val="-118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 84.189 stanovnika</a:t>
          </a:r>
          <a:endParaRPr lang="hr-HR" sz="1600" kern="1200" dirty="0"/>
        </a:p>
      </dsp:txBody>
      <dsp:txXfrm>
        <a:off x="5030174" y="1062975"/>
        <a:ext cx="1052092" cy="910183"/>
      </dsp:txXfrm>
    </dsp:sp>
    <dsp:sp modelId="{7C49D28F-061B-4BCC-AEBA-51CB2B15C888}">
      <dsp:nvSpPr>
        <dsp:cNvPr id="0" name=""/>
        <dsp:cNvSpPr/>
      </dsp:nvSpPr>
      <dsp:spPr>
        <a:xfrm>
          <a:off x="4609916" y="3200515"/>
          <a:ext cx="724524" cy="62427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7A2ABB-9AC2-4D0F-8169-073EB4670BDF}">
      <dsp:nvSpPr>
        <dsp:cNvPr id="0" name=""/>
        <dsp:cNvSpPr/>
      </dsp:nvSpPr>
      <dsp:spPr>
        <a:xfrm>
          <a:off x="4769383" y="2483513"/>
          <a:ext cx="1573674" cy="1361413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1215869"/>
                <a:satOff val="1285"/>
                <a:lumOff val="-236"/>
                <a:alphaOff val="0"/>
                <a:shade val="40000"/>
              </a:schemeClr>
              <a:schemeClr val="accent5">
                <a:hueOff val="-1215869"/>
                <a:satOff val="1285"/>
                <a:lumOff val="-236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smtClean="0"/>
            <a:t>Na granici Hrvatske i Srbije</a:t>
          </a:r>
          <a:endParaRPr lang="hr-HR" sz="1600" kern="1200" dirty="0"/>
        </a:p>
      </dsp:txBody>
      <dsp:txXfrm>
        <a:off x="5030174" y="2709128"/>
        <a:ext cx="1052092" cy="910183"/>
      </dsp:txXfrm>
    </dsp:sp>
    <dsp:sp modelId="{4DD1C81C-FD9F-4099-A72F-11D87BEBB8D8}">
      <dsp:nvSpPr>
        <dsp:cNvPr id="0" name=""/>
        <dsp:cNvSpPr/>
      </dsp:nvSpPr>
      <dsp:spPr>
        <a:xfrm>
          <a:off x="3152826" y="3337265"/>
          <a:ext cx="724524" cy="62427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34EFDF-180D-4139-A724-B8A0AC2D0BB8}">
      <dsp:nvSpPr>
        <dsp:cNvPr id="0" name=""/>
        <dsp:cNvSpPr/>
      </dsp:nvSpPr>
      <dsp:spPr>
        <a:xfrm>
          <a:off x="3326140" y="3321810"/>
          <a:ext cx="1573674" cy="1361413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1823804"/>
                <a:satOff val="1928"/>
                <a:lumOff val="-353"/>
                <a:alphaOff val="0"/>
                <a:shade val="40000"/>
              </a:schemeClr>
              <a:schemeClr val="accent5">
                <a:hueOff val="-1823804"/>
                <a:satOff val="1928"/>
                <a:lumOff val="-353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smtClean="0"/>
            <a:t>Važna luka na Dunavu</a:t>
          </a:r>
          <a:endParaRPr lang="hr-HR" sz="1600" kern="1200" dirty="0"/>
        </a:p>
      </dsp:txBody>
      <dsp:txXfrm>
        <a:off x="3586931" y="3547425"/>
        <a:ext cx="1052092" cy="910183"/>
      </dsp:txXfrm>
    </dsp:sp>
    <dsp:sp modelId="{A83DE021-F04B-427C-809C-6F80CF8EBCD9}">
      <dsp:nvSpPr>
        <dsp:cNvPr id="0" name=""/>
        <dsp:cNvSpPr/>
      </dsp:nvSpPr>
      <dsp:spPr>
        <a:xfrm>
          <a:off x="2293403" y="2170674"/>
          <a:ext cx="724524" cy="62427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0C460B-68AC-4FEE-A992-5443F059E8C7}">
      <dsp:nvSpPr>
        <dsp:cNvPr id="0" name=""/>
        <dsp:cNvSpPr/>
      </dsp:nvSpPr>
      <dsp:spPr>
        <a:xfrm>
          <a:off x="1876198" y="2484450"/>
          <a:ext cx="1573674" cy="1361413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2431738"/>
                <a:satOff val="2570"/>
                <a:lumOff val="-471"/>
                <a:alphaOff val="0"/>
                <a:shade val="40000"/>
              </a:schemeClr>
              <a:schemeClr val="accent5">
                <a:hueOff val="-2431738"/>
                <a:satOff val="2570"/>
                <a:lumOff val="-471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smtClean="0"/>
            <a:t> Barokni grad</a:t>
          </a:r>
          <a:endParaRPr lang="hr-HR" sz="1600" kern="1200" dirty="0"/>
        </a:p>
      </dsp:txBody>
      <dsp:txXfrm>
        <a:off x="2136989" y="2710065"/>
        <a:ext cx="1052092" cy="910183"/>
      </dsp:txXfrm>
    </dsp:sp>
    <dsp:sp modelId="{DA203138-8CB6-402F-A4F2-FB85536B1530}">
      <dsp:nvSpPr>
        <dsp:cNvPr id="0" name=""/>
        <dsp:cNvSpPr/>
      </dsp:nvSpPr>
      <dsp:spPr>
        <a:xfrm>
          <a:off x="1876198" y="835487"/>
          <a:ext cx="1573674" cy="1361413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3039673"/>
                <a:satOff val="3213"/>
                <a:lumOff val="-589"/>
                <a:alphaOff val="0"/>
                <a:shade val="40000"/>
              </a:schemeClr>
              <a:schemeClr val="accent5">
                <a:hueOff val="-3039673"/>
                <a:satOff val="3213"/>
                <a:lumOff val="-589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latin typeface="+mn-lt"/>
            </a:rPr>
            <a:t>Sjeveroistočni dio Republike Hrvatske</a:t>
          </a:r>
          <a:endParaRPr lang="hr-HR" sz="1200" kern="1200" dirty="0">
            <a:latin typeface="+mn-lt"/>
          </a:endParaRPr>
        </a:p>
      </dsp:txBody>
      <dsp:txXfrm>
        <a:off x="2136989" y="1061102"/>
        <a:ext cx="1052092" cy="910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74971-B75E-49B5-BBB2-80EDEE3DC185}" type="datetimeFigureOut">
              <a:rPr lang="hr-HR" smtClean="0"/>
              <a:t>13.11.2016.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BE902-9A1A-4600-9EA8-E7E0721BD3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053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065257-88ED-4A79-9408-0D1C161EB959}" type="slidenum">
              <a:rPr lang="hr-HR">
                <a:latin typeface="Calibri" panose="020F0502020204030204" pitchFamily="34" charset="0"/>
              </a:rPr>
              <a:pPr eaLnBrk="1" hangingPunct="1"/>
              <a:t>4</a:t>
            </a:fld>
            <a:endParaRPr lang="hr-H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34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13.11.2016.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13.11.2016.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13.11.2016.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13.11.2016.</a:t>
            </a:fld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13.11.2016.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13.11.2016.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13.11.2016.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13.11.2016.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13.11.2016.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13.11.2016.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13.11.2016.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13.11.2016.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www.croatianhistory.net/etf/bosanac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Blago_Zadro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hr.wikipedia.org/wiki/Sini&#353;a_Glava&#353;evi&#263;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fX4GJBSI0g" TargetMode="External"/><Relationship Id="rId2" Type="http://schemas.openxmlformats.org/officeDocument/2006/relationships/hyperlink" Target="http://www.youtube.com/watch?v=zhf2hX7tlh8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Vukovar</a:t>
            </a:r>
            <a:endParaRPr lang="hr-HR" sz="60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Grad heroj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91288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19.10.1991.</a:t>
            </a:r>
          </a:p>
          <a:p>
            <a:pPr marL="0" indent="0">
              <a:buNone/>
            </a:pPr>
            <a:r>
              <a:rPr lang="hr-HR" sz="2800" dirty="0"/>
              <a:t>Konvoj sa liječnicima iz udruge „Liječnici bez granica” ponovno kreće prema Vukovaru, ali JNA i paravojne snage ga opet zaustavljaju. Zaplijenili su sanitarni materijal i nisu dozvolili liječnicima odlazak u Vukovar</a:t>
            </a:r>
            <a:r>
              <a:rPr lang="hr-HR" sz="2800" dirty="0" smtClean="0"/>
              <a:t>.</a:t>
            </a:r>
          </a:p>
          <a:p>
            <a:pPr marL="0" indent="0">
              <a:buNone/>
            </a:pPr>
            <a:r>
              <a:rPr lang="hr-HR" sz="2800" dirty="0" smtClean="0"/>
              <a:t>Unatoč tomu, dr. Hebrang odlučuje da konvoj nastavi i tom prilikom iz bolnice je spašeno 107 ranjenika, od kojih je jedan preminuo.</a:t>
            </a:r>
          </a:p>
          <a:p>
            <a:pPr marL="0" indent="0">
              <a:buNone/>
            </a:pPr>
            <a:r>
              <a:rPr lang="hr-HR" sz="2800" dirty="0" smtClean="0"/>
              <a:t>200 ranjenika je još uvijek u bolnici gdje se nadljudskim naporima liječnici bore za njihove živote.</a:t>
            </a:r>
          </a:p>
          <a:p>
            <a:pPr marL="0" indent="0">
              <a:buNone/>
            </a:pPr>
            <a:endParaRPr lang="hr-HR" sz="2800" dirty="0" smtClean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21" y="476672"/>
            <a:ext cx="831869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U cijelom tom periodu novinari (Siniša Glavašević i drugi) su neumoljivo izvještavali o zbivanjima u opkoljenome Vukovaru.</a:t>
            </a:r>
          </a:p>
          <a:p>
            <a:pPr marL="0" indent="0">
              <a:buNone/>
            </a:pPr>
            <a:r>
              <a:rPr lang="hr-HR" dirty="0" smtClean="0"/>
              <a:t>Velik broj civila je pogubljen, mnogi odvedeni u logore i mučeni. </a:t>
            </a:r>
          </a:p>
          <a:p>
            <a:pPr marL="0" indent="0">
              <a:buNone/>
            </a:pPr>
            <a:r>
              <a:rPr lang="hr-HR" dirty="0" smtClean="0"/>
              <a:t>Do danas se ne zna sudbina brojnih.</a:t>
            </a:r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3049066"/>
            <a:ext cx="5059704" cy="336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3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152" y="1070991"/>
            <a:ext cx="8229600" cy="457200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Blago Zadro-zapovjednik obrane Borova naselja</a:t>
            </a:r>
          </a:p>
          <a:p>
            <a:r>
              <a:rPr lang="hr-HR" sz="2400" dirty="0" smtClean="0"/>
              <a:t>Dr. Vesna Bosanac-ravnateljica Vukovarske bolnice</a:t>
            </a:r>
          </a:p>
          <a:p>
            <a:r>
              <a:rPr lang="hr-HR" sz="2400" dirty="0" smtClean="0"/>
              <a:t>Branko Borković- „Mladi jastreb”-zapovjednik obrane Vukovara</a:t>
            </a:r>
          </a:p>
          <a:p>
            <a:r>
              <a:rPr lang="hr-HR" sz="2400" dirty="0" smtClean="0"/>
              <a:t>Siniša Glavašević- glavni urednik  radija  </a:t>
            </a:r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Vukovar</a:t>
            </a:r>
            <a:endParaRPr lang="hr-H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6768" y="-337779"/>
            <a:ext cx="8229600" cy="1219200"/>
          </a:xfrm>
        </p:spPr>
        <p:txBody>
          <a:bodyPr/>
          <a:lstStyle/>
          <a:p>
            <a:pPr algn="ctr"/>
            <a:r>
              <a:rPr lang="hr-HR" dirty="0" smtClean="0"/>
              <a:t>Vukovarski heroji</a:t>
            </a:r>
            <a:endParaRPr lang="hr-HR" dirty="0"/>
          </a:p>
        </p:txBody>
      </p:sp>
      <p:pic>
        <p:nvPicPr>
          <p:cNvPr id="4" name="Picture 4" descr="vesna bosanac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6724">
            <a:off x="540750" y="4103695"/>
            <a:ext cx="2951162" cy="2124075"/>
          </a:xfrm>
          <a:prstGeom prst="rect">
            <a:avLst/>
          </a:prstGeom>
          <a:noFill/>
        </p:spPr>
      </p:pic>
      <p:pic>
        <p:nvPicPr>
          <p:cNvPr id="5" name="Picture 5" descr="x4418518663511572992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93711">
            <a:off x="3675175" y="3418146"/>
            <a:ext cx="2259013" cy="3097212"/>
          </a:xfrm>
          <a:prstGeom prst="rect">
            <a:avLst/>
          </a:prstGeom>
          <a:noFill/>
        </p:spPr>
      </p:pic>
      <p:pic>
        <p:nvPicPr>
          <p:cNvPr id="6" name="Picture 6" descr="Blago_zadr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88622">
            <a:off x="6296262" y="2667317"/>
            <a:ext cx="2741612" cy="3919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267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Ustrajnu i hrabru borbu za obranu Vukovara neprijatelj je nadvladao. Nakon pada Vukovara počinje progon preostalog </a:t>
            </a:r>
            <a:r>
              <a:rPr lang="hr-HR" sz="2800" dirty="0" smtClean="0"/>
              <a:t>stanovništva grada. Više od 90 % grada je uništeno.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Pad Vukovara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83" y="3444755"/>
            <a:ext cx="3892757" cy="254326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98" y="3444756"/>
            <a:ext cx="3821850" cy="25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Najveći organizirani masovni zločin dogodio se nad preostalim ranjenicima u bolnici koji su zajedno s civilima i braniteljima pogubljeni na Ovčari, u noći s 20. na 21.11. 1991. Najstarija žrtva je imala 77 godina, a najmlađa 16. Među žrtvama bio je i novinar Siniša Glavašević.</a:t>
            </a: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67" y="2420888"/>
            <a:ext cx="5417066" cy="405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1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Da se nikada ne zaboravi patnja i hrabrost Vukovaraca, Dan pada Vukovara svake godine se 18. studenog obilježava diljem Hrvatske. Na taj dan se odaje počast svim žrtvama Domovinskog rata. 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Obilježavanje pada Vukovara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05" y="3429000"/>
            <a:ext cx="6143464" cy="292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1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hr-HR" sz="4000" dirty="0" smtClean="0"/>
              <a:t>Ena Brnja, 8.d</a:t>
            </a:r>
            <a:endParaRPr lang="hr-HR" sz="4000" dirty="0"/>
          </a:p>
        </p:txBody>
      </p:sp>
      <p:sp>
        <p:nvSpPr>
          <p:cNvPr id="2" name="Rectangle 1"/>
          <p:cNvSpPr/>
          <p:nvPr/>
        </p:nvSpPr>
        <p:spPr>
          <a:xfrm>
            <a:off x="720758" y="764704"/>
            <a:ext cx="68035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Siniša Glavašević- Priča o gradu</a:t>
            </a:r>
          </a:p>
          <a:p>
            <a:pPr>
              <a:buNone/>
            </a:pPr>
            <a:r>
              <a:rPr lang="hr-HR" sz="2800" dirty="0">
                <a:hlinkClick r:id="rId2"/>
              </a:rPr>
              <a:t>http://www.youtube.com/watch?v=zhf2hX7tlh8</a:t>
            </a:r>
            <a:endParaRPr lang="hr-HR" sz="2800" dirty="0"/>
          </a:p>
          <a:p>
            <a:r>
              <a:rPr lang="hr-HR" sz="2800" dirty="0"/>
              <a:t>Razrušeni Vukovar-zračne snimke popraćene glazbom iz Mozartova Requiema (Reqiuem for Vukovar)</a:t>
            </a:r>
          </a:p>
          <a:p>
            <a:pPr>
              <a:buNone/>
            </a:pPr>
            <a:r>
              <a:rPr lang="hr-HR" sz="2800" dirty="0">
                <a:hlinkClick r:id="rId3"/>
              </a:rPr>
              <a:t>http://www.youtube.com/watch?v=JfX4GJBSI0g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30752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802" y="980728"/>
            <a:ext cx="4059936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200" dirty="0" smtClean="0"/>
              <a:t>Grad osvojen na brzinu.</a:t>
            </a:r>
          </a:p>
          <a:p>
            <a:pPr marL="0" indent="0">
              <a:buNone/>
            </a:pPr>
            <a:r>
              <a:rPr lang="hr-HR" sz="2200" dirty="0" smtClean="0"/>
              <a:t>Čiji </a:t>
            </a:r>
            <a:r>
              <a:rPr lang="hr-HR" sz="2200" dirty="0"/>
              <a:t>postaje grad?</a:t>
            </a:r>
          </a:p>
          <a:p>
            <a:pPr marL="0" indent="0">
              <a:buNone/>
            </a:pPr>
            <a:r>
              <a:rPr lang="hr-HR" sz="2200" dirty="0"/>
              <a:t>Onoga rođenog prije,</a:t>
            </a:r>
          </a:p>
          <a:p>
            <a:pPr marL="0" indent="0">
              <a:buNone/>
            </a:pPr>
            <a:r>
              <a:rPr lang="hr-HR" sz="2200" dirty="0"/>
              <a:t>Onoga začetog pod </a:t>
            </a:r>
            <a:r>
              <a:rPr lang="hr-HR" sz="2200" dirty="0" smtClean="0"/>
              <a:t>bombama</a:t>
            </a:r>
            <a:endParaRPr lang="hr-HR" sz="2200" dirty="0"/>
          </a:p>
          <a:p>
            <a:pPr marL="0" indent="0">
              <a:buNone/>
            </a:pPr>
            <a:r>
              <a:rPr lang="hr-HR" sz="2200" dirty="0"/>
              <a:t>Ili onoga čiji je plač dočekan novim trubama</a:t>
            </a:r>
            <a:r>
              <a:rPr lang="hr-HR" sz="2200" dirty="0" smtClean="0"/>
              <a:t>?</a:t>
            </a:r>
            <a:endParaRPr lang="hr-HR" sz="22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0" y="980728"/>
            <a:ext cx="4059936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200" dirty="0" smtClean="0"/>
              <a:t>Dijelimo se na one koji broje rupe u sebi</a:t>
            </a:r>
          </a:p>
          <a:p>
            <a:pPr marL="0" indent="0">
              <a:buNone/>
            </a:pPr>
            <a:r>
              <a:rPr lang="hr-HR" sz="2200" dirty="0" smtClean="0"/>
              <a:t>I na one koji broje rupe u drugima</a:t>
            </a:r>
          </a:p>
          <a:p>
            <a:pPr marL="0" indent="0">
              <a:buNone/>
            </a:pPr>
            <a:r>
              <a:rPr lang="hr-HR" sz="2200" dirty="0" smtClean="0"/>
              <a:t>Ja se skrivam i od jednih i od drugih</a:t>
            </a:r>
          </a:p>
          <a:p>
            <a:pPr marL="0" indent="0">
              <a:buNone/>
            </a:pPr>
            <a:endParaRPr lang="hr-HR" sz="2200" dirty="0" smtClean="0"/>
          </a:p>
          <a:p>
            <a:pPr marL="0" indent="0">
              <a:buNone/>
            </a:pPr>
            <a:r>
              <a:rPr lang="hr-HR" sz="2200" dirty="0" smtClean="0"/>
              <a:t>Samo ti ostavljam posjetnicu u krilu</a:t>
            </a:r>
          </a:p>
          <a:p>
            <a:pPr marL="0" indent="0">
              <a:buNone/>
            </a:pPr>
            <a:r>
              <a:rPr lang="hr-HR" sz="2200" dirty="0" smtClean="0"/>
              <a:t>Kao bijes malog, nemoćnog psa.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dirty="0" smtClean="0"/>
              <a:t>Ivana Simić </a:t>
            </a:r>
            <a:r>
              <a:rPr lang="hr-HR" sz="2200" dirty="0" err="1" smtClean="0"/>
              <a:t>Bodrožić</a:t>
            </a:r>
            <a:endParaRPr lang="hr-HR" sz="2200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56063"/>
            <a:ext cx="3600400" cy="269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2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2753" y="699285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Vukovar, hrvatski biser Baranje na obalama Dunava, u Domovinskome ratu postao je simbol stradanja i neiscrpne hrabrosti </a:t>
            </a:r>
            <a:r>
              <a:rPr lang="hr-HR" sz="2800" dirty="0"/>
              <a:t>u</a:t>
            </a:r>
            <a:r>
              <a:rPr lang="hr-HR" sz="2800" dirty="0" smtClean="0"/>
              <a:t> borbi za slobodu Hrvatske.</a:t>
            </a:r>
          </a:p>
          <a:p>
            <a:pPr marL="0" indent="0">
              <a:buNone/>
            </a:pPr>
            <a:endParaRPr lang="hr-HR" sz="3200" dirty="0" smtClean="0"/>
          </a:p>
          <a:p>
            <a:pPr marL="0" indent="0">
              <a:buNone/>
            </a:pPr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5" y="2622907"/>
            <a:ext cx="7067890" cy="34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7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5600262" y="1524000"/>
            <a:ext cx="3086537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hr-HR" sz="2000" dirty="0" smtClean="0"/>
              <a:t>Krajem 80-ih godina sve više raste nezadovoljstvo pojedinih republika položajem u Jugoslaviji</a:t>
            </a:r>
          </a:p>
          <a:p>
            <a:pPr eaLnBrk="1" hangingPunct="1"/>
            <a:r>
              <a:rPr lang="hr-HR" sz="2000" dirty="0" smtClean="0"/>
              <a:t>Jača srpski nacionalizam- pokušaj ostvarenja ideje Velike Srbije</a:t>
            </a:r>
          </a:p>
          <a:p>
            <a:pPr eaLnBrk="1" hangingPunct="1"/>
            <a:r>
              <a:rPr lang="hr-HR" sz="2000" dirty="0" smtClean="0"/>
              <a:t>Ljeti 1990. nakon održanih izbora u Hrvatskoj srpsko stanovništvo u okolici Knina diže pobunu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Uzroci Domovinskog rata</a:t>
            </a:r>
            <a:endParaRPr lang="hr-HR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71600"/>
            <a:ext cx="5420750" cy="493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689297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291264" cy="1008112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hr-HR" sz="2800" dirty="0"/>
              <a:t>v</a:t>
            </a:r>
            <a:r>
              <a:rPr lang="hr-HR" sz="2800" dirty="0" smtClean="0"/>
              <a:t>elikosrpska politika – teži stvaranju države koja obuhvaća sva područja na kojima žive Srbi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44981" y="4174556"/>
            <a:ext cx="8159467" cy="2422795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hr-HR" sz="2400" dirty="0" smtClean="0"/>
              <a:t>Sabor 25.6.1991. na temelju referenduma proglasio Hrvatsku </a:t>
            </a:r>
            <a:r>
              <a:rPr lang="hr-HR" sz="2400" i="1" u="sng" dirty="0" smtClean="0"/>
              <a:t>samostalnom i suverenom državom</a:t>
            </a:r>
          </a:p>
          <a:p>
            <a:pPr>
              <a:buFontTx/>
              <a:buChar char="-"/>
            </a:pPr>
            <a:r>
              <a:rPr lang="hr-HR" sz="2400" dirty="0"/>
              <a:t>u</a:t>
            </a:r>
            <a:r>
              <a:rPr lang="hr-HR" sz="2400" dirty="0" smtClean="0"/>
              <a:t> proljeće 1991. izbili su PRVI ORUŽANI SUKOBI</a:t>
            </a:r>
          </a:p>
          <a:p>
            <a:pPr>
              <a:buFontTx/>
              <a:buChar char="-"/>
            </a:pPr>
            <a:r>
              <a:rPr lang="hr-HR" sz="2400" dirty="0"/>
              <a:t>p</a:t>
            </a:r>
            <a:r>
              <a:rPr lang="hr-HR" sz="2400" dirty="0" smtClean="0"/>
              <a:t>obunjeni Srbi imali su podršku srbijanskog vodstva na čelu s predsjednikom Slobodanom Miloševićem te  Jugoslavenskom Narodnom Armijom (JNA)</a:t>
            </a:r>
          </a:p>
          <a:p>
            <a:pPr>
              <a:buFontTx/>
              <a:buChar char="-"/>
            </a:pPr>
            <a:endParaRPr lang="hr-HR" sz="2800" dirty="0" smtClean="0"/>
          </a:p>
          <a:p>
            <a:pPr>
              <a:buFontTx/>
              <a:buChar char="-"/>
            </a:pPr>
            <a:endParaRPr lang="hr-HR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35515"/>
            <a:ext cx="3744416" cy="316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2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711037"/>
              </p:ext>
            </p:extLst>
          </p:nvPr>
        </p:nvGraphicFramePr>
        <p:xfrm>
          <a:off x="467544" y="1412776"/>
          <a:ext cx="8219256" cy="4683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00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Vukovar  pred  bitku</a:t>
            </a:r>
            <a:endParaRPr lang="hr-HR" sz="400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301208"/>
            <a:ext cx="2499171" cy="1440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1208"/>
            <a:ext cx="2615730" cy="1453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450">
            <a:off x="6872561" y="188640"/>
            <a:ext cx="2070818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161">
            <a:off x="7014010" y="2073268"/>
            <a:ext cx="1919878" cy="1439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2398">
            <a:off x="6976206" y="3884392"/>
            <a:ext cx="2012086" cy="1084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9646">
            <a:off x="201473" y="3653439"/>
            <a:ext cx="2034806" cy="1350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5977">
            <a:off x="135961" y="145073"/>
            <a:ext cx="2124499" cy="1697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818">
            <a:off x="140048" y="2110922"/>
            <a:ext cx="1896568" cy="1227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323252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dirty="0" smtClean="0"/>
              <a:t>Bitka za Vukovar  trajala je od 25. kolovoza do 22. studenog 1991. godine. </a:t>
            </a:r>
          </a:p>
          <a:p>
            <a:pPr marL="0" indent="0">
              <a:buNone/>
            </a:pPr>
            <a:r>
              <a:rPr lang="hr-HR" sz="2800" dirty="0" smtClean="0"/>
              <a:t>Grad je bio pod opsadom 87 dana uz neprekidne napade na civilno stanovništvo.</a:t>
            </a:r>
          </a:p>
          <a:p>
            <a:pPr marL="0" indent="0">
              <a:buNone/>
            </a:pPr>
            <a:r>
              <a:rPr lang="hr-HR" sz="2800" dirty="0" smtClean="0"/>
              <a:t>Brojni civili zaštitu su potražili i u vukovarskoj bolnici koja postaje spasonosni i moralni oslonac napaćenom stanovništvu i ranjenicima.</a:t>
            </a:r>
          </a:p>
          <a:p>
            <a:pPr marL="0" indent="0">
              <a:buNone/>
            </a:pPr>
            <a:r>
              <a:rPr lang="hr-HR" sz="2800" dirty="0" smtClean="0"/>
              <a:t>Divni i požrtvovani medicinski djelatnici(dr. Vesna Bosanac, dr. Juraj Njavro i drugi)ulagali su iznimne napore da pomognu ranjenima.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Bitka za Vukovar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36" y="538705"/>
            <a:ext cx="8351127" cy="555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4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U gradu </a:t>
            </a:r>
            <a:r>
              <a:rPr lang="hr-HR" sz="2800" dirty="0" err="1"/>
              <a:t>ponestaje</a:t>
            </a:r>
            <a:r>
              <a:rPr lang="hr-HR" sz="2800" dirty="0"/>
              <a:t> svega; hrane, vode, lijekova, sanitarnog materijala jer je Vukovar bio u potpunom okruženju.</a:t>
            </a:r>
          </a:p>
          <a:p>
            <a:pPr marL="0" indent="0">
              <a:buNone/>
            </a:pPr>
            <a:r>
              <a:rPr lang="hr-HR" sz="2800" dirty="0"/>
              <a:t>Uz napore hrvatskih vojnika i dobrovoljaca u organizaciji Udruge hrvatskih liječnika(dr. Andrija Hebrang i dr.), bilo je nekoliko pokušaja da se dostavi humanitarna pomoć u </a:t>
            </a:r>
            <a:r>
              <a:rPr lang="hr-HR" sz="2800" dirty="0" smtClean="0"/>
              <a:t>grad.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52" y="3645024"/>
            <a:ext cx="3986608" cy="265290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54211"/>
            <a:ext cx="3987250" cy="26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3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dirty="0" smtClean="0"/>
              <a:t>11.10.1991.</a:t>
            </a:r>
          </a:p>
          <a:p>
            <a:pPr marL="0" indent="0">
              <a:buNone/>
            </a:pPr>
            <a:r>
              <a:rPr lang="hr-HR" sz="2800" dirty="0" smtClean="0"/>
              <a:t>Pokušaj humanitarnog konvoja,</a:t>
            </a:r>
            <a:r>
              <a:rPr lang="vi-VN" sz="2800" dirty="0"/>
              <a:t> </a:t>
            </a:r>
            <a:r>
              <a:rPr lang="hr-HR" sz="2800" dirty="0" smtClean="0"/>
              <a:t>unatoč </a:t>
            </a:r>
            <a:r>
              <a:rPr lang="vi-VN" sz="2800" dirty="0" smtClean="0"/>
              <a:t>pregovorima </a:t>
            </a:r>
            <a:r>
              <a:rPr lang="vi-VN" sz="2800" dirty="0"/>
              <a:t>u kojima su sudjelovali i međunarodni </a:t>
            </a:r>
            <a:r>
              <a:rPr lang="vi-VN" sz="2800" dirty="0" smtClean="0"/>
              <a:t>pregovarači,</a:t>
            </a:r>
            <a:r>
              <a:rPr lang="hr-HR" sz="2800" dirty="0" smtClean="0"/>
              <a:t> zaustavljen je i 12.10. vraćen u Đakovo.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 smtClean="0"/>
              <a:t>U tim danima hrvatska vojska pokušava deblokadu puzeći kroz kanale iz Nuštra. Nastupio je pakao za pješadiju koji i pored stalne paljbe nastavljaju svoje ranjene.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Humanitarni konvoji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531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312</TotalTime>
  <Words>693</Words>
  <Application>Microsoft Office PowerPoint</Application>
  <PresentationFormat>Prikaz na zaslonu (4:3)</PresentationFormat>
  <Paragraphs>68</Paragraphs>
  <Slides>16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3" baseType="lpstr">
      <vt:lpstr>Arial</vt:lpstr>
      <vt:lpstr>Calibri</vt:lpstr>
      <vt:lpstr>Constantia</vt:lpstr>
      <vt:lpstr>Imprint MT Shadow</vt:lpstr>
      <vt:lpstr>Times New Roman</vt:lpstr>
      <vt:lpstr>Wingdings 2</vt:lpstr>
      <vt:lpstr>Papir</vt:lpstr>
      <vt:lpstr>Vukovar</vt:lpstr>
      <vt:lpstr>PowerPoint prezentacija</vt:lpstr>
      <vt:lpstr>PowerPoint prezentacija</vt:lpstr>
      <vt:lpstr>Uzroci Domovinskog rata</vt:lpstr>
      <vt:lpstr>PowerPoint prezentacija</vt:lpstr>
      <vt:lpstr>Vukovar  pred  bitku</vt:lpstr>
      <vt:lpstr>Bitka za Vukovar</vt:lpstr>
      <vt:lpstr>PowerPoint prezentacija</vt:lpstr>
      <vt:lpstr>Humanitarni konvoji</vt:lpstr>
      <vt:lpstr>PowerPoint prezentacija</vt:lpstr>
      <vt:lpstr>PowerPoint prezentacija</vt:lpstr>
      <vt:lpstr>Vukovarski heroji</vt:lpstr>
      <vt:lpstr>Pad Vukovara</vt:lpstr>
      <vt:lpstr>PowerPoint prezentacija</vt:lpstr>
      <vt:lpstr>Obilježavanje pada Vukovara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Vukovar</dc:title>
  <dc:creator>Enna</dc:creator>
  <cp:lastModifiedBy>Windows User</cp:lastModifiedBy>
  <cp:revision>36</cp:revision>
  <dcterms:created xsi:type="dcterms:W3CDTF">2016-11-01T12:56:58Z</dcterms:created>
  <dcterms:modified xsi:type="dcterms:W3CDTF">2016-11-13T19:10:48Z</dcterms:modified>
</cp:coreProperties>
</file>