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22"/>
  </p:notesMasterIdLst>
  <p:sldIdLst>
    <p:sldId id="256" r:id="rId2"/>
    <p:sldId id="288" r:id="rId3"/>
    <p:sldId id="329" r:id="rId4"/>
    <p:sldId id="289" r:id="rId5"/>
    <p:sldId id="303" r:id="rId6"/>
    <p:sldId id="330" r:id="rId7"/>
    <p:sldId id="297" r:id="rId8"/>
    <p:sldId id="291" r:id="rId9"/>
    <p:sldId id="292" r:id="rId10"/>
    <p:sldId id="315" r:id="rId11"/>
    <p:sldId id="317" r:id="rId12"/>
    <p:sldId id="331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8" r:id="rId21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til 2 - Istic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872" autoAdjust="0"/>
  </p:normalViewPr>
  <p:slideViewPr>
    <p:cSldViewPr>
      <p:cViewPr varScale="1">
        <p:scale>
          <a:sx n="74" d="100"/>
          <a:sy n="74" d="100"/>
        </p:scale>
        <p:origin x="17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CBD2B-805D-499C-9B6B-F261F25BC9AC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3D22B-6B6D-4443-9884-6E35F654018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1533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8657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4613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/>
              <a:t>Nikada kao predmet ne upisujte nešto poput "Morate ovo pročitati!" ili "Pogledajte ovo - nevjerojatno" jer takvo što podsjeća na neželjenu poštu (</a:t>
            </a:r>
            <a:r>
              <a:rPr lang="hr-HR" sz="1200" dirty="0" err="1"/>
              <a:t>spam</a:t>
            </a:r>
            <a:r>
              <a:rPr lang="hr-HR" sz="1200" dirty="0"/>
              <a:t>)</a:t>
            </a:r>
            <a:endParaRPr lang="hr-HR" altLang="sr-Latn-R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On treba jasno dati do znanja o čemu se u poruci radi. To će primatelju pomoći odrediti prioritet čitanja poruke jer mnogi ljudi danas dobivaju na stotine </a:t>
            </a:r>
            <a:r>
              <a:rPr lang="hr-HR" dirty="0" err="1"/>
              <a:t>mailova</a:t>
            </a:r>
            <a:r>
              <a:rPr lang="hr-HR" dirty="0"/>
              <a:t> dnevno. 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09023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1236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baseline="0" dirty="0"/>
              <a:t>SNIMANJE I OBLIKOVANJE AUDIOZAPISA: (JINGLE, radioemisija…)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884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baseline="0" dirty="0"/>
              <a:t>SNIMANJE I OBLIKOVANJE AUDIOZAPISA: (JINGLE, radioemisija…)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1685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Neki korisnici za sistemske datoteke u sustavu Windows, programe i podatke preferiraju posebnu </a:t>
            </a:r>
            <a:r>
              <a:rPr lang="hr-HR" dirty="0" err="1"/>
              <a:t>particiju</a:t>
            </a:r>
            <a:r>
              <a:rPr lang="hr-HR" dirty="0"/>
              <a:t>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D22B-6B6D-4443-9884-6E35F6540182}" type="slidenum">
              <a:rPr lang="hr-HR" smtClean="0"/>
              <a:pPr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31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587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05585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4915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340725" cy="41449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572C6A-5F1A-4468-ADBC-BADD6166EEAB}" type="datetimeFigureOut">
              <a:rPr lang="sr-Latn-CS"/>
              <a:pPr>
                <a:defRPr/>
              </a:pPr>
              <a:t>6.9.2021.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613" y="6423025"/>
            <a:ext cx="61229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5BF4-F192-4CFD-9435-6B6BD182124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5354846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286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hr-H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1881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59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0963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998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4844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0903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6899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E4A2A83-F2CB-47A9-B7C5-EB469CD5329A}" type="datetimeFigureOut">
              <a:rPr lang="hr-HR" smtClean="0"/>
              <a:pPr/>
              <a:t>6.9.2021.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99E89E3-DABC-4857-BC5E-0D3D9403CED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0567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Izborni</a:t>
            </a:r>
            <a:r>
              <a:rPr lang="hr-HR" dirty="0"/>
              <a:t> predmet: </a:t>
            </a:r>
            <a:br>
              <a:rPr lang="hr-HR" dirty="0"/>
            </a:br>
            <a:r>
              <a:rPr lang="hr-HR" dirty="0"/>
              <a:t>INFORMATIKA, VII. razred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hr-HR" i="1" dirty="0"/>
          </a:p>
          <a:p>
            <a:r>
              <a:rPr lang="hr-HR" dirty="0"/>
              <a:t>Mila </a:t>
            </a:r>
            <a:r>
              <a:rPr lang="hr-HR" dirty="0" err="1"/>
              <a:t>Ozretić</a:t>
            </a:r>
            <a:endParaRPr lang="hr-H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Što ćemo učiti?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07075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Što ćemo učiti?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508720" y="1984248"/>
            <a:ext cx="7931224" cy="48737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sz="2800" dirty="0">
                <a:sym typeface="Wingdings" pitchFamily="2" charset="2"/>
              </a:rPr>
              <a:t>PROGRAMIRANJE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>
                <a:sym typeface="Wingdings" pitchFamily="2" charset="2"/>
              </a:rPr>
              <a:t>MS EXCEL – tablični kalkulator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/>
              <a:t>MS POWER POINT (crtanje, stripovi)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/>
              <a:t>Internet 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>
                <a:sym typeface="Wingdings" pitchFamily="2" charset="2"/>
              </a:rPr>
              <a:t>IZRADA WEB STRANICA </a:t>
            </a:r>
          </a:p>
        </p:txBody>
      </p:sp>
    </p:spTree>
    <p:extLst>
      <p:ext uri="{BB962C8B-B14F-4D97-AF65-F5344CB8AC3E}">
        <p14:creationId xmlns:p14="http://schemas.microsoft.com/office/powerpoint/2010/main" val="1613802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136904" cy="576064"/>
          </a:xfrm>
        </p:spPr>
        <p:txBody>
          <a:bodyPr>
            <a:normAutofit fontScale="90000"/>
          </a:bodyPr>
          <a:lstStyle/>
          <a:p>
            <a:r>
              <a:rPr lang="hr-HR" dirty="0"/>
              <a:t>Softverski problemi…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195736" y="908720"/>
            <a:ext cx="7772400" cy="4050792"/>
          </a:xfrm>
        </p:spPr>
        <p:txBody>
          <a:bodyPr/>
          <a:lstStyle/>
          <a:p>
            <a:endParaRPr lang="hr-HR" dirty="0"/>
          </a:p>
        </p:txBody>
      </p:sp>
      <p:pic>
        <p:nvPicPr>
          <p:cNvPr id="4" name="Slika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8352928" cy="586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3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Kako ocjenjujemo?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95536" y="1984248"/>
            <a:ext cx="7931224" cy="48737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sz="2800" dirty="0">
                <a:sym typeface="Wingdings" pitchFamily="2" charset="2"/>
              </a:rPr>
              <a:t>PROGRAMIRANJE  - praktičan rad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>
                <a:sym typeface="Wingdings" pitchFamily="2" charset="2"/>
              </a:rPr>
              <a:t>MS EXCEL – praktičan rad, dvije provjere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/>
              <a:t>MS POWER POINT - </a:t>
            </a:r>
            <a:r>
              <a:rPr lang="hr-HR" sz="2800" dirty="0">
                <a:sym typeface="Wingdings" pitchFamily="2" charset="2"/>
              </a:rPr>
              <a:t>praktičan rad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/>
              <a:t>Mreže i internet – pisana provjera znanja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800" dirty="0">
                <a:sym typeface="Wingdings" pitchFamily="2" charset="2"/>
              </a:rPr>
              <a:t>IZRADA WEB STRANICA – praktičan rad</a:t>
            </a:r>
          </a:p>
          <a:p>
            <a:pPr>
              <a:buNone/>
            </a:pPr>
            <a:endParaRPr lang="hr-HR" sz="28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0647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Pitanja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Gdje su spremljeni podatci na računalu?</a:t>
            </a:r>
          </a:p>
          <a:p>
            <a:r>
              <a:rPr lang="hr-HR" sz="2400" dirty="0"/>
              <a:t>Kojim programom pregledavamo sadržaj našeg računala?</a:t>
            </a:r>
          </a:p>
          <a:p>
            <a:r>
              <a:rPr lang="hr-HR" sz="2400" dirty="0"/>
              <a:t>Objasni razliku mape i datoteke te navedi engleske nazive.</a:t>
            </a:r>
          </a:p>
          <a:p>
            <a:r>
              <a:rPr lang="hr-HR" sz="2400" dirty="0"/>
              <a:t>Koliko </a:t>
            </a:r>
            <a:r>
              <a:rPr lang="hr-HR" sz="2400" dirty="0" err="1"/>
              <a:t>particija</a:t>
            </a:r>
            <a:r>
              <a:rPr lang="hr-HR" sz="2400" dirty="0"/>
              <a:t> ima tvoj tvrdi disk, koje su to, kolikih su veličina?</a:t>
            </a: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131333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Gdje su spremljeni podatci na računalu?</a:t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2104" y="1414064"/>
            <a:ext cx="7467600" cy="4873752"/>
          </a:xfrm>
        </p:spPr>
        <p:txBody>
          <a:bodyPr>
            <a:normAutofit/>
          </a:bodyPr>
          <a:lstStyle/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  <p:grpSp>
        <p:nvGrpSpPr>
          <p:cNvPr id="6" name="Group 5"/>
          <p:cNvGrpSpPr/>
          <p:nvPr/>
        </p:nvGrpSpPr>
        <p:grpSpPr>
          <a:xfrm>
            <a:off x="48380" y="1233316"/>
            <a:ext cx="6186410" cy="3580184"/>
            <a:chOff x="2267744" y="2564904"/>
            <a:chExt cx="6186410" cy="3580184"/>
          </a:xfrm>
        </p:grpSpPr>
        <p:pic>
          <p:nvPicPr>
            <p:cNvPr id="3076" name="Picture 4" descr="http://www.links.hr/photo/big/051.510.199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2564904"/>
              <a:ext cx="3580184" cy="3580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847928" y="3558473"/>
              <a:ext cx="26062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dirty="0"/>
                <a:t>Tvrdi disk</a:t>
              </a:r>
            </a:p>
            <a:p>
              <a:r>
                <a:rPr lang="hr-HR" dirty="0"/>
                <a:t>HDD (Hard Disk </a:t>
              </a:r>
              <a:r>
                <a:rPr lang="hr-HR" dirty="0" err="1"/>
                <a:t>Drive</a:t>
              </a:r>
              <a:r>
                <a:rPr lang="hr-HR" dirty="0"/>
                <a:t>)</a:t>
              </a:r>
            </a:p>
          </p:txBody>
        </p:sp>
      </p:grpSp>
      <p:sp>
        <p:nvSpPr>
          <p:cNvPr id="4" name="Elipsa 3"/>
          <p:cNvSpPr/>
          <p:nvPr/>
        </p:nvSpPr>
        <p:spPr>
          <a:xfrm>
            <a:off x="3457810" y="3151894"/>
            <a:ext cx="1314782" cy="12987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dirty="0"/>
              <a:t>i / ili</a:t>
            </a:r>
          </a:p>
        </p:txBody>
      </p:sp>
      <p:pic>
        <p:nvPicPr>
          <p:cNvPr id="1026" name="Picture 2" descr="Slikovni rezultat za SS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112" y="4004324"/>
            <a:ext cx="4119888" cy="287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4"/>
          <p:cNvSpPr txBox="1"/>
          <p:nvPr/>
        </p:nvSpPr>
        <p:spPr>
          <a:xfrm>
            <a:off x="8065109" y="380127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SSD</a:t>
            </a:r>
          </a:p>
        </p:txBody>
      </p:sp>
    </p:spTree>
    <p:extLst>
      <p:ext uri="{BB962C8B-B14F-4D97-AF65-F5344CB8AC3E}">
        <p14:creationId xmlns:p14="http://schemas.microsoft.com/office/powerpoint/2010/main" val="30092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Windows </a:t>
            </a:r>
            <a:r>
              <a:rPr lang="hr-HR" dirty="0" err="1"/>
              <a:t>explorer</a:t>
            </a:r>
            <a:r>
              <a:rPr lang="hr-HR" dirty="0"/>
              <a:t> – program za prikaz i rad s mapama i datotekama računala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Pokažite sadržaj vašeg tvrdog diska.</a:t>
            </a:r>
          </a:p>
        </p:txBody>
      </p:sp>
      <p:pic>
        <p:nvPicPr>
          <p:cNvPr id="4098" name="Picture 2" descr="http://veroniquepalmer.files.wordpress.com/2013/03/windows-explor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26157"/>
            <a:ext cx="6238875" cy="485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21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File(datoteka)</a:t>
            </a:r>
            <a:br>
              <a:rPr lang="hr-HR" dirty="0"/>
            </a:br>
            <a:r>
              <a:rPr lang="hr-HR" dirty="0"/>
              <a:t>folder(mapa)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122" name="Picture 2" descr="http://people.emich.edu/kbrandon/index_files/lecture_files/pffiles_files/Sli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1829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81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4762"/>
          </a:xfrm>
        </p:spPr>
        <p:txBody>
          <a:bodyPr/>
          <a:lstStyle/>
          <a:p>
            <a:r>
              <a:rPr lang="hr-HR" dirty="0"/>
              <a:t>PUTANJA (adresa) podatka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9668"/>
            <a:ext cx="7467600" cy="460648"/>
          </a:xfrm>
        </p:spPr>
        <p:txBody>
          <a:bodyPr>
            <a:noAutofit/>
          </a:bodyPr>
          <a:lstStyle/>
          <a:p>
            <a:r>
              <a:rPr lang="hr-HR" sz="1800" dirty="0"/>
              <a:t>Put do neke datoteke ili mape</a:t>
            </a:r>
          </a:p>
          <a:p>
            <a:r>
              <a:rPr lang="hr-HR" sz="1800" dirty="0"/>
              <a:t>Koje sve mape moramo otvoriti da dođemo do odredišne npr. Project 2?</a:t>
            </a:r>
          </a:p>
        </p:txBody>
      </p:sp>
      <p:pic>
        <p:nvPicPr>
          <p:cNvPr id="6146" name="Picture 2" descr="https://lsntap.org/sites/all/files/arranged_by_yea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19731"/>
            <a:ext cx="4752528" cy="38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061" y="2571415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err="1">
                <a:solidFill>
                  <a:srgbClr val="FF0000"/>
                </a:solidFill>
              </a:rPr>
              <a:t>Year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006" y="2583607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\2009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580112" y="4797152"/>
            <a:ext cx="1540016" cy="3478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Right Arrow 8"/>
          <p:cNvSpPr/>
          <p:nvPr/>
        </p:nvSpPr>
        <p:spPr>
          <a:xfrm>
            <a:off x="3302560" y="2661935"/>
            <a:ext cx="648072" cy="3052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Right Arrow 10"/>
          <p:cNvSpPr/>
          <p:nvPr/>
        </p:nvSpPr>
        <p:spPr>
          <a:xfrm>
            <a:off x="3646764" y="3821824"/>
            <a:ext cx="648072" cy="3052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Right Arrow 11"/>
          <p:cNvSpPr/>
          <p:nvPr/>
        </p:nvSpPr>
        <p:spPr>
          <a:xfrm>
            <a:off x="4126248" y="4231140"/>
            <a:ext cx="648072" cy="3052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Right Arrow 12"/>
          <p:cNvSpPr/>
          <p:nvPr/>
        </p:nvSpPr>
        <p:spPr>
          <a:xfrm>
            <a:off x="4518492" y="4803280"/>
            <a:ext cx="648072" cy="3052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TextBox 14"/>
          <p:cNvSpPr txBox="1"/>
          <p:nvPr/>
        </p:nvSpPr>
        <p:spPr>
          <a:xfrm>
            <a:off x="1218470" y="2589703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\Budget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20678" y="2601895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\Project2</a:t>
            </a:r>
          </a:p>
        </p:txBody>
      </p:sp>
    </p:spTree>
    <p:extLst>
      <p:ext uri="{BB962C8B-B14F-4D97-AF65-F5344CB8AC3E}">
        <p14:creationId xmlns:p14="http://schemas.microsoft.com/office/powerpoint/2010/main" val="360645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 animBg="1"/>
      <p:bldP spid="9" grpId="0" animBg="1"/>
      <p:bldP spid="11" grpId="0" animBg="1"/>
      <p:bldP spid="12" grpId="0" animBg="1"/>
      <p:bldP spid="13" grpId="0" animBg="1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467600" cy="1143000"/>
          </a:xfrm>
        </p:spPr>
        <p:txBody>
          <a:bodyPr/>
          <a:lstStyle/>
          <a:p>
            <a:r>
              <a:rPr lang="hr-HR" dirty="0" err="1"/>
              <a:t>particija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19" y="1250950"/>
            <a:ext cx="5832649" cy="4873752"/>
          </a:xfrm>
        </p:spPr>
        <p:txBody>
          <a:bodyPr>
            <a:normAutofit/>
          </a:bodyPr>
          <a:lstStyle/>
          <a:p>
            <a:r>
              <a:rPr lang="hr-HR" sz="2400" dirty="0" err="1"/>
              <a:t>Particija</a:t>
            </a:r>
            <a:r>
              <a:rPr lang="hr-HR" sz="2400" dirty="0"/>
              <a:t> – dio (područje) tvrdog diska </a:t>
            </a:r>
          </a:p>
          <a:p>
            <a:r>
              <a:rPr lang="hr-HR" sz="2400" dirty="0"/>
              <a:t>Na većini računala s operacijskim sustavom Windows pogon C: je </a:t>
            </a:r>
            <a:r>
              <a:rPr lang="hr-HR" sz="2400" dirty="0" err="1"/>
              <a:t>particija</a:t>
            </a:r>
            <a:r>
              <a:rPr lang="hr-HR" sz="2400" dirty="0"/>
              <a:t>.</a:t>
            </a:r>
          </a:p>
          <a:p>
            <a:r>
              <a:rPr lang="hr-HR" sz="2400" dirty="0"/>
              <a:t>Mnoga računala imaju samo jednu </a:t>
            </a:r>
            <a:r>
              <a:rPr lang="hr-HR" sz="2400" dirty="0" err="1"/>
              <a:t>particiju</a:t>
            </a:r>
            <a:r>
              <a:rPr lang="hr-HR" sz="2400" dirty="0"/>
              <a:t>, čija je veličina jednaka veličini tvrdog diska. </a:t>
            </a:r>
          </a:p>
          <a:p>
            <a:r>
              <a:rPr lang="hr-HR" sz="2400" dirty="0"/>
              <a:t>Podjela tvrdog diska na nekoliko manjih </a:t>
            </a:r>
            <a:r>
              <a:rPr lang="hr-HR" sz="2400" dirty="0" err="1"/>
              <a:t>particija</a:t>
            </a:r>
            <a:r>
              <a:rPr lang="hr-HR" sz="2400" dirty="0"/>
              <a:t> nije obavezna, ali može biti korisna zbog organizacije podataka na njemu. </a:t>
            </a:r>
          </a:p>
          <a:p>
            <a:endParaRPr lang="hr-HR" sz="2400" dirty="0"/>
          </a:p>
        </p:txBody>
      </p:sp>
      <p:pic>
        <p:nvPicPr>
          <p:cNvPr id="7170" name="Picture 2" descr="http://www.needtricks.com/wp-content/uploads/2015/04/379346-how-to-partition-a-hard-dri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195439" cy="319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61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1609344"/>
          </a:xfrm>
        </p:spPr>
        <p:txBody>
          <a:bodyPr/>
          <a:lstStyle/>
          <a:p>
            <a:r>
              <a:rPr lang="hr-HR" altLang="sr-Latn-RS" dirty="0">
                <a:latin typeface="Arial" panose="020B0604020202020204" pitchFamily="34" charset="0"/>
              </a:rPr>
              <a:t>Pravila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61058"/>
            <a:ext cx="2952329" cy="4144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2800" b="1" dirty="0">
                <a:solidFill>
                  <a:schemeClr val="tx1"/>
                </a:solidFill>
              </a:rPr>
              <a:t>Nije dozvoljeno mijenjati miševe i tipkovnice!</a:t>
            </a:r>
          </a:p>
          <a:p>
            <a:pPr>
              <a:defRPr/>
            </a:pPr>
            <a:r>
              <a:rPr lang="hr-HR" sz="2800" dirty="0">
                <a:solidFill>
                  <a:schemeClr val="tx1"/>
                </a:solidFill>
              </a:rPr>
              <a:t>Ostaviti uredno svoje radno mjesto!</a:t>
            </a:r>
          </a:p>
          <a:p>
            <a:pPr>
              <a:defRPr/>
            </a:pPr>
            <a:endParaRPr lang="hr-HR" sz="2800" dirty="0">
              <a:solidFill>
                <a:schemeClr val="tx1"/>
              </a:solidFill>
            </a:endParaRPr>
          </a:p>
          <a:p>
            <a:pPr>
              <a:defRPr/>
            </a:pPr>
            <a:endParaRPr lang="hr-HR" sz="2800" dirty="0">
              <a:solidFill>
                <a:schemeClr val="tx1"/>
              </a:solidFill>
            </a:endParaRPr>
          </a:p>
          <a:p>
            <a:pPr>
              <a:defRPr/>
            </a:pPr>
            <a:endParaRPr lang="hr-HR" sz="2800" dirty="0">
              <a:solidFill>
                <a:schemeClr val="tx1"/>
              </a:solidFill>
            </a:endParaRPr>
          </a:p>
        </p:txBody>
      </p:sp>
      <p:pic>
        <p:nvPicPr>
          <p:cNvPr id="1028" name="Picture 4" descr="Image result for don't change th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35" y="1"/>
            <a:ext cx="5900330" cy="68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705213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 Black" panose="020B0A04020102020204" pitchFamily="34" charset="0"/>
              </a:rPr>
              <a:t>ZADATAK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Provjeri i analiziraj tvrdi disk svog računala: </a:t>
            </a:r>
          </a:p>
          <a:p>
            <a:pPr marL="0" indent="0">
              <a:buNone/>
            </a:pPr>
            <a:r>
              <a:rPr lang="hr-HR" dirty="0"/>
              <a:t>1. Zalijepi u dokument snimak ekrana iz kojeg se vidi podjela tvog tvrdog diska. (savjet: koristiti Alat za izrezivanje (engl. </a:t>
            </a:r>
            <a:r>
              <a:rPr lang="hr-HR" dirty="0" err="1"/>
              <a:t>Snipping</a:t>
            </a:r>
            <a:r>
              <a:rPr lang="hr-HR" dirty="0"/>
              <a:t> Tool )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2. Navedi od koliko se particija sastoji tvoj tvrdi disk, koje su to particije i kolike su njihove veličine. </a:t>
            </a:r>
          </a:p>
          <a:p>
            <a:pPr marL="0" indent="0">
              <a:buNone/>
            </a:pPr>
            <a:r>
              <a:rPr lang="hr-HR" dirty="0"/>
              <a:t>3. Analiziraj i napiši koji su podaci spremljeni na C: particiju, a koji na ostale ako ih ima.</a:t>
            </a:r>
          </a:p>
          <a:p>
            <a:pPr marL="0" indent="0">
              <a:buNone/>
            </a:pPr>
            <a:r>
              <a:rPr lang="hr-HR" dirty="0"/>
              <a:t>4. Razmisli o prednostima podjele diska na više dijelova.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18A1868-C8CB-435E-BD35-D0A3D70ED0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542" b="88439"/>
          <a:stretch/>
        </p:blipFill>
        <p:spPr>
          <a:xfrm>
            <a:off x="3131840" y="3212976"/>
            <a:ext cx="3528392" cy="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76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upil pixab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666" y="3025584"/>
            <a:ext cx="6264696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REDAR I NJEGOVI ZADATCI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01637" y="2012969"/>
            <a:ext cx="8340725" cy="4144963"/>
          </a:xfrm>
        </p:spPr>
        <p:txBody>
          <a:bodyPr/>
          <a:lstStyle/>
          <a:p>
            <a:r>
              <a:rPr lang="hr-HR" dirty="0">
                <a:solidFill>
                  <a:schemeClr val="tx1"/>
                </a:solidFill>
              </a:rPr>
              <a:t>Po završetku sata pregledati sve klupe:</a:t>
            </a:r>
          </a:p>
          <a:p>
            <a:pPr lvl="1"/>
            <a:r>
              <a:rPr lang="hr-HR" dirty="0">
                <a:solidFill>
                  <a:schemeClr val="tx1"/>
                </a:solidFill>
              </a:rPr>
              <a:t>urednost</a:t>
            </a:r>
          </a:p>
          <a:p>
            <a:pPr lvl="1"/>
            <a:r>
              <a:rPr lang="hr-HR" dirty="0">
                <a:solidFill>
                  <a:schemeClr val="tx1"/>
                </a:solidFill>
              </a:rPr>
              <a:t>jesu li ugašena računala </a:t>
            </a:r>
          </a:p>
        </p:txBody>
      </p:sp>
    </p:spTree>
    <p:extLst>
      <p:ext uri="{BB962C8B-B14F-4D97-AF65-F5344CB8AC3E}">
        <p14:creationId xmlns:p14="http://schemas.microsoft.com/office/powerpoint/2010/main" val="184381266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901" y="30135"/>
            <a:ext cx="7772400" cy="1609344"/>
          </a:xfrm>
        </p:spPr>
        <p:txBody>
          <a:bodyPr>
            <a:normAutofit/>
          </a:bodyPr>
          <a:lstStyle/>
          <a:p>
            <a:r>
              <a:rPr lang="hr-HR" altLang="sr-Latn-RS" sz="3200" dirty="0">
                <a:latin typeface="Arial" panose="020B0604020202020204" pitchFamily="34" charset="0"/>
              </a:rPr>
              <a:t>Pravila ponašanja u informatičkoj učionici</a:t>
            </a: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33503"/>
            <a:ext cx="8476090" cy="4144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Mobiteli se mogu koristiti samo uz prethodnu najavu tj. navođenje razloga potrebe za mobitelom. </a:t>
            </a:r>
          </a:p>
          <a:p>
            <a:pPr>
              <a:defRPr/>
            </a:pPr>
            <a:r>
              <a:rPr lang="hr-H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Učiteljica može dopustiti ili ne takvo korištenje u tom trenutku.</a:t>
            </a:r>
          </a:p>
          <a:p>
            <a:pPr>
              <a:defRPr/>
            </a:pPr>
            <a:endParaRPr lang="hr-HR" sz="2400" dirty="0">
              <a:solidFill>
                <a:schemeClr val="tx1"/>
              </a:solidFill>
            </a:endParaRPr>
          </a:p>
          <a:p>
            <a:endParaRPr lang="hr-HR" sz="2400" dirty="0"/>
          </a:p>
        </p:txBody>
      </p:sp>
      <p:pic>
        <p:nvPicPr>
          <p:cNvPr id="2052" name="Picture 4" descr="Image result for no mob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56992"/>
            <a:ext cx="3762375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44244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sz="4400" dirty="0">
                <a:latin typeface="Arial" panose="020B0604020202020204" pitchFamily="34" charset="0"/>
              </a:rPr>
              <a:t>Pravila ponašanja u informatičkoj učionici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69094" y="2204865"/>
            <a:ext cx="8340725" cy="504056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Nazivi i sadržaj datoteka – držati se uputa i zadatka!!!</a:t>
            </a:r>
          </a:p>
          <a:p>
            <a:endParaRPr lang="hr-H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2400" dirty="0"/>
          </a:p>
        </p:txBody>
      </p:sp>
      <p:pic>
        <p:nvPicPr>
          <p:cNvPr id="5122" name="Picture 2" descr="Image result for file nam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1" t="15077" r="7692" b="28384"/>
          <a:stretch/>
        </p:blipFill>
        <p:spPr bwMode="auto">
          <a:xfrm>
            <a:off x="2159732" y="2924944"/>
            <a:ext cx="482453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11599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Ponovimo…</a:t>
            </a:r>
            <a:br>
              <a:rPr lang="hr-HR" dirty="0"/>
            </a:br>
            <a:r>
              <a:rPr lang="hr-HR" dirty="0"/>
              <a:t>ispravni i neispravni nazivi datoteka</a:t>
            </a:r>
          </a:p>
        </p:txBody>
      </p:sp>
      <p:sp>
        <p:nvSpPr>
          <p:cNvPr id="4" name="Zaobljeni pravokutnik 3"/>
          <p:cNvSpPr/>
          <p:nvPr/>
        </p:nvSpPr>
        <p:spPr>
          <a:xfrm>
            <a:off x="1115616" y="4049690"/>
            <a:ext cx="4738158" cy="85834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4800" dirty="0"/>
              <a:t>zašto?.</a:t>
            </a:r>
            <a:r>
              <a:rPr lang="hr-HR" sz="4800" dirty="0" err="1"/>
              <a:t>docx</a:t>
            </a:r>
            <a:endParaRPr lang="hr-HR" sz="4800" dirty="0"/>
          </a:p>
        </p:txBody>
      </p:sp>
      <p:sp>
        <p:nvSpPr>
          <p:cNvPr id="5" name="Zaobljeni pravokutnik 4"/>
          <p:cNvSpPr/>
          <p:nvPr/>
        </p:nvSpPr>
        <p:spPr>
          <a:xfrm>
            <a:off x="1115616" y="3068960"/>
            <a:ext cx="4738158" cy="8309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4800" dirty="0"/>
              <a:t>zašto..</a:t>
            </a:r>
            <a:r>
              <a:rPr lang="hr-HR" sz="4800" dirty="0" err="1"/>
              <a:t>docx</a:t>
            </a:r>
            <a:endParaRPr lang="hr-HR" sz="4800" dirty="0"/>
          </a:p>
        </p:txBody>
      </p:sp>
      <p:sp>
        <p:nvSpPr>
          <p:cNvPr id="6" name="Zaobljeni pravokutnik 5"/>
          <p:cNvSpPr/>
          <p:nvPr/>
        </p:nvSpPr>
        <p:spPr>
          <a:xfrm>
            <a:off x="1115616" y="2060850"/>
            <a:ext cx="4738158" cy="86409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4800" dirty="0"/>
              <a:t>zašto\zato.docx</a:t>
            </a:r>
          </a:p>
        </p:txBody>
      </p:sp>
      <p:pic>
        <p:nvPicPr>
          <p:cNvPr id="3074" name="Picture 2" descr="Image result for corre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774" y="2874844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incorr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728" y="1776201"/>
            <a:ext cx="1383293" cy="138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result for incorr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480" y="3787217"/>
            <a:ext cx="1331541" cy="133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5253311"/>
            <a:ext cx="6624736" cy="1368152"/>
          </a:xfrm>
          <a:prstGeom prst="rect">
            <a:avLst/>
          </a:prstGeom>
        </p:spPr>
      </p:pic>
      <p:grpSp>
        <p:nvGrpSpPr>
          <p:cNvPr id="7" name="Grupa 6">
            <a:extLst>
              <a:ext uri="{FF2B5EF4-FFF2-40B4-BE49-F238E27FC236}">
                <a16:creationId xmlns:a16="http://schemas.microsoft.com/office/drawing/2014/main" id="{9EF0377E-DBA7-49E7-B82F-A4AB241E4549}"/>
              </a:ext>
            </a:extLst>
          </p:cNvPr>
          <p:cNvGrpSpPr/>
          <p:nvPr/>
        </p:nvGrpSpPr>
        <p:grpSpPr>
          <a:xfrm>
            <a:off x="4405841" y="1035089"/>
            <a:ext cx="5229489" cy="4824536"/>
            <a:chOff x="6774921" y="-265655"/>
            <a:chExt cx="4738158" cy="4315345"/>
          </a:xfrm>
        </p:grpSpPr>
        <p:sp>
          <p:nvSpPr>
            <p:cNvPr id="3" name="Pravokutnik 2">
              <a:extLst>
                <a:ext uri="{FF2B5EF4-FFF2-40B4-BE49-F238E27FC236}">
                  <a16:creationId xmlns:a16="http://schemas.microsoft.com/office/drawing/2014/main" id="{60F93895-6C79-46C9-B638-9DE0D0460691}"/>
                </a:ext>
              </a:extLst>
            </p:cNvPr>
            <p:cNvSpPr/>
            <p:nvPr/>
          </p:nvSpPr>
          <p:spPr>
            <a:xfrm>
              <a:off x="7974171" y="949865"/>
              <a:ext cx="2204067" cy="1815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pic>
          <p:nvPicPr>
            <p:cNvPr id="12" name="Picture 4" descr="Image result for incorrec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4921" y="-265655"/>
              <a:ext cx="4738158" cy="4315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28698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79F47E5-E26C-4B16-B692-A3FD9352F3C0}" type="slidenum">
              <a:rPr lang="hr-HR" altLang="sr-Latn-RS"/>
              <a:pPr eaLnBrk="1" hangingPunct="1"/>
              <a:t>7</a:t>
            </a:fld>
            <a:endParaRPr lang="hr-HR" altLang="sr-Latn-R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332656"/>
            <a:ext cx="6208713" cy="1143000"/>
          </a:xfrm>
        </p:spPr>
        <p:txBody>
          <a:bodyPr/>
          <a:lstStyle/>
          <a:p>
            <a:pPr algn="l" eaLnBrk="1" hangingPunct="1"/>
            <a:r>
              <a:rPr lang="hr-HR" altLang="sr-Latn-RS" dirty="0"/>
              <a:t>E–mail bonton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7584" y="4201097"/>
            <a:ext cx="7847790" cy="4873625"/>
          </a:xfrm>
        </p:spPr>
        <p:txBody>
          <a:bodyPr>
            <a:normAutofit/>
          </a:bodyPr>
          <a:lstStyle/>
          <a:p>
            <a:r>
              <a:rPr lang="hr-HR" altLang="sr-Latn-RS" sz="2400" dirty="0"/>
              <a:t>Pozdravite!</a:t>
            </a:r>
          </a:p>
          <a:p>
            <a:r>
              <a:rPr lang="hr-HR" altLang="sr-Latn-RS" sz="2400" dirty="0"/>
              <a:t>Potpišite se!</a:t>
            </a:r>
          </a:p>
          <a:p>
            <a:r>
              <a:rPr lang="hr-HR" sz="2400" dirty="0"/>
              <a:t>Pazite na pravopis i gramatiku!</a:t>
            </a:r>
          </a:p>
          <a:p>
            <a:r>
              <a:rPr lang="hr-HR" sz="2400" dirty="0"/>
              <a:t>U "Predmet" ("</a:t>
            </a:r>
            <a:r>
              <a:rPr lang="hr-HR" sz="2400" dirty="0" err="1"/>
              <a:t>Subject</a:t>
            </a:r>
            <a:r>
              <a:rPr lang="hr-HR" sz="2400" dirty="0"/>
              <a:t>") upišite naslov poruke. </a:t>
            </a:r>
          </a:p>
          <a:p>
            <a:pPr marL="0" indent="0" eaLnBrk="1" hangingPunct="1">
              <a:buNone/>
            </a:pPr>
            <a:endParaRPr lang="hr-HR" altLang="sr-Latn-RS" sz="2400" u="sng" dirty="0"/>
          </a:p>
        </p:txBody>
      </p:sp>
      <p:sp>
        <p:nvSpPr>
          <p:cNvPr id="6" name="Pravokutnik 5"/>
          <p:cNvSpPr/>
          <p:nvPr/>
        </p:nvSpPr>
        <p:spPr>
          <a:xfrm>
            <a:off x="503798" y="1340768"/>
            <a:ext cx="6460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solidFill>
                  <a:srgbClr val="333333"/>
                </a:solidFill>
                <a:latin typeface="Menlo"/>
              </a:rPr>
              <a:t>„Moj tata se raspitao za kategorizaciju i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nastavik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ili neko iz nazora mu je rekao da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posaljen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olimpijskom odboru za koju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skolu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zelim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kategorizaciju i da s njom dobivam 3 boda . Meni je to danas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doslo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i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pise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srednja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skola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2 jezična Split ...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Jel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ja to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triban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nekako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unit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u </a:t>
            </a:r>
            <a:r>
              <a:rPr lang="hr-HR" sz="2400" dirty="0" err="1">
                <a:solidFill>
                  <a:srgbClr val="333333"/>
                </a:solidFill>
                <a:latin typeface="Menlo"/>
              </a:rPr>
              <a:t>stustav</a:t>
            </a:r>
            <a:r>
              <a:rPr lang="hr-HR" sz="2400" dirty="0">
                <a:solidFill>
                  <a:srgbClr val="333333"/>
                </a:solidFill>
                <a:latin typeface="Menlo"/>
              </a:rPr>
              <a:t> ili?”</a:t>
            </a:r>
            <a:endParaRPr lang="hr-HR" sz="2400" dirty="0"/>
          </a:p>
        </p:txBody>
      </p:sp>
      <p:pic>
        <p:nvPicPr>
          <p:cNvPr id="1026" name="Picture 2" descr="Image result for thumb dow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299" y="1674329"/>
            <a:ext cx="1656075" cy="17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aobljeni pravokutnik 3"/>
          <p:cNvSpPr/>
          <p:nvPr/>
        </p:nvSpPr>
        <p:spPr>
          <a:xfrm>
            <a:off x="323528" y="1202556"/>
            <a:ext cx="8532440" cy="28158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68257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609344"/>
          </a:xfrm>
        </p:spPr>
        <p:txBody>
          <a:bodyPr/>
          <a:lstStyle/>
          <a:p>
            <a:pPr algn="l"/>
            <a:r>
              <a:rPr lang="hr-HR" dirty="0"/>
              <a:t>Kako?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27584" y="1716832"/>
            <a:ext cx="8075240" cy="5141168"/>
          </a:xfrm>
        </p:spPr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hr-HR" sz="2400" dirty="0"/>
              <a:t>Uvijek isto mjesto sjedenja 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hr-HR" sz="2400" b="1" dirty="0">
                <a:solidFill>
                  <a:srgbClr val="FF0000"/>
                </a:solidFill>
              </a:rPr>
              <a:t> REDOVITOST I RAD NA SATU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hr-HR" sz="2400" b="1" dirty="0"/>
              <a:t> MS </a:t>
            </a:r>
            <a:r>
              <a:rPr lang="hr-HR" sz="2400" b="1" dirty="0" err="1"/>
              <a:t>Teams</a:t>
            </a:r>
            <a:r>
              <a:rPr lang="hr-HR" sz="2400" b="1" dirty="0"/>
              <a:t>, </a:t>
            </a:r>
            <a:r>
              <a:rPr lang="hr-HR" sz="2400" b="1" dirty="0" err="1"/>
              <a:t>Loomen</a:t>
            </a:r>
            <a:endParaRPr lang="hr-HR" sz="2400" b="1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hr-HR" sz="2400" b="1" dirty="0"/>
              <a:t> </a:t>
            </a:r>
            <a:r>
              <a:rPr lang="hr-HR" sz="2400" dirty="0"/>
              <a:t>Bilježnice/digitalna bilježnica (OneNote)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hr-HR" sz="2400" dirty="0"/>
              <a:t> Spremanje u oblaku, portfolio (</a:t>
            </a:r>
            <a:r>
              <a:rPr lang="hr-HR" sz="2400" dirty="0" err="1"/>
              <a:t>OneDrive</a:t>
            </a:r>
            <a:r>
              <a:rPr lang="hr-HR" sz="2400" dirty="0"/>
              <a:t>)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hr-HR" sz="2400" dirty="0"/>
              <a:t> Studenti na praksi</a:t>
            </a:r>
          </a:p>
        </p:txBody>
      </p:sp>
      <p:sp>
        <p:nvSpPr>
          <p:cNvPr id="4" name="AutoShape 2" descr="Slikovni rezultat za one driv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764" y="5954"/>
            <a:ext cx="2063713" cy="2063713"/>
          </a:xfrm>
          <a:prstGeom prst="rect">
            <a:avLst/>
          </a:prstGeom>
        </p:spPr>
      </p:pic>
      <p:pic>
        <p:nvPicPr>
          <p:cNvPr id="1026" name="Picture 2" descr="Ponavljamo webinar - Microsoft Teams - Udruga Suradnici u učenju">
            <a:extLst>
              <a:ext uri="{FF2B5EF4-FFF2-40B4-BE49-F238E27FC236}">
                <a16:creationId xmlns:a16="http://schemas.microsoft.com/office/drawing/2014/main" id="{F903921C-6145-4145-9D39-D68025D9D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7351"/>
            <a:ext cx="1815220" cy="168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352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3567"/>
          </a:xfrm>
        </p:spPr>
        <p:txBody>
          <a:bodyPr>
            <a:normAutofit/>
          </a:bodyPr>
          <a:lstStyle/>
          <a:p>
            <a:pPr algn="l"/>
            <a:r>
              <a:rPr lang="hr-HR" sz="4000" dirty="0"/>
              <a:t>Ocjenjivanje?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9" y="1700808"/>
            <a:ext cx="8460431" cy="5616624"/>
          </a:xfrm>
        </p:spPr>
        <p:txBody>
          <a:bodyPr>
            <a:normAutofit/>
          </a:bodyPr>
          <a:lstStyle/>
          <a:p>
            <a:pPr marL="571500" indent="-514350"/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</a:rPr>
              <a:t>Učenik mora biti ocijenjen iz svake cjeline</a:t>
            </a:r>
          </a:p>
          <a:p>
            <a:pPr marL="571500" indent="-514350"/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</a:rPr>
              <a:t>Elementi ocjenjivanja:</a:t>
            </a:r>
          </a:p>
          <a:p>
            <a:pPr marL="937260" lvl="1" indent="-514350"/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</a:rPr>
              <a:t>usvojenost znanja</a:t>
            </a:r>
          </a:p>
          <a:p>
            <a:pPr marL="937260" lvl="1" indent="-514350"/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</a:rPr>
              <a:t>rješavanje problema</a:t>
            </a:r>
          </a:p>
          <a:p>
            <a:pPr marL="937260" lvl="1" indent="-514350"/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</a:rPr>
              <a:t>digitalni sadržaji i suradnja</a:t>
            </a:r>
          </a:p>
        </p:txBody>
      </p:sp>
    </p:spTree>
    <p:extLst>
      <p:ext uri="{BB962C8B-B14F-4D97-AF65-F5344CB8AC3E}">
        <p14:creationId xmlns:p14="http://schemas.microsoft.com/office/powerpoint/2010/main" val="18795180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sta drva">
  <a:themeElements>
    <a:clrScheme name="Vrsta drv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rsta drv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rsta drv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TM03090434[[fn=Vrsta drva]]</Template>
  <TotalTime>591</TotalTime>
  <Words>685</Words>
  <Application>Microsoft Office PowerPoint</Application>
  <PresentationFormat>Prikaz na zaslonu (4:3)</PresentationFormat>
  <Paragraphs>109</Paragraphs>
  <Slides>20</Slides>
  <Notes>7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Calibri</vt:lpstr>
      <vt:lpstr>Menlo</vt:lpstr>
      <vt:lpstr>Rockwell</vt:lpstr>
      <vt:lpstr>Rockwell Condensed</vt:lpstr>
      <vt:lpstr>Wingdings</vt:lpstr>
      <vt:lpstr>Vrsta drva</vt:lpstr>
      <vt:lpstr>Izborni predmet:  INFORMATIKA, VII. razred</vt:lpstr>
      <vt:lpstr>Pravila </vt:lpstr>
      <vt:lpstr>REDAR I NJEGOVI ZADATCI</vt:lpstr>
      <vt:lpstr>Pravila ponašanja u informatičkoj učionici</vt:lpstr>
      <vt:lpstr>Pravila ponašanja u informatičkoj učionici</vt:lpstr>
      <vt:lpstr>Ponovimo… ispravni i neispravni nazivi datoteka</vt:lpstr>
      <vt:lpstr>E–mail bonton</vt:lpstr>
      <vt:lpstr>Kako?</vt:lpstr>
      <vt:lpstr>Ocjenjivanje?</vt:lpstr>
      <vt:lpstr>Što ćemo učiti?</vt:lpstr>
      <vt:lpstr>Što ćemo učiti?</vt:lpstr>
      <vt:lpstr>Softverski problemi…</vt:lpstr>
      <vt:lpstr>Kako ocjenjujemo?</vt:lpstr>
      <vt:lpstr>Pitanja</vt:lpstr>
      <vt:lpstr>Gdje su spremljeni podatci na računalu? </vt:lpstr>
      <vt:lpstr>Windows explorer – program za prikaz i rad s mapama i datotekama računala</vt:lpstr>
      <vt:lpstr>File(datoteka) folder(mapa)</vt:lpstr>
      <vt:lpstr>PUTANJA (adresa) podatka</vt:lpstr>
      <vt:lpstr>particija</vt:lpstr>
      <vt:lpstr>ZADATAK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Izborni predmet:  INFORMATIKA, VI. razred</dc:title>
  <dc:creator>Djeca</dc:creator>
  <cp:lastModifiedBy>Mila Ozretić</cp:lastModifiedBy>
  <cp:revision>125</cp:revision>
  <dcterms:created xsi:type="dcterms:W3CDTF">2013-09-01T08:26:31Z</dcterms:created>
  <dcterms:modified xsi:type="dcterms:W3CDTF">2021-09-06T15:02:18Z</dcterms:modified>
</cp:coreProperties>
</file>