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7"/>
  </p:notesMasterIdLst>
  <p:sldIdLst>
    <p:sldId id="257" r:id="rId3"/>
    <p:sldId id="298" r:id="rId4"/>
    <p:sldId id="309" r:id="rId5"/>
    <p:sldId id="264" r:id="rId6"/>
    <p:sldId id="263" r:id="rId7"/>
    <p:sldId id="265" r:id="rId8"/>
    <p:sldId id="299" r:id="rId9"/>
    <p:sldId id="293" r:id="rId10"/>
    <p:sldId id="266" r:id="rId11"/>
    <p:sldId id="290" r:id="rId12"/>
    <p:sldId id="271" r:id="rId13"/>
    <p:sldId id="292" r:id="rId14"/>
    <p:sldId id="297" r:id="rId15"/>
    <p:sldId id="303" r:id="rId16"/>
    <p:sldId id="304" r:id="rId17"/>
    <p:sldId id="305" r:id="rId18"/>
    <p:sldId id="300" r:id="rId19"/>
    <p:sldId id="313" r:id="rId20"/>
    <p:sldId id="310" r:id="rId21"/>
    <p:sldId id="318" r:id="rId22"/>
    <p:sldId id="315" r:id="rId23"/>
    <p:sldId id="319" r:id="rId24"/>
    <p:sldId id="320" r:id="rId25"/>
    <p:sldId id="317" r:id="rId2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17EF7F-A201-48C7-AF2C-6DEE1F9854AF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C118F666-D528-4F30-8D54-84BB8013CA55}">
      <dgm:prSet phldrT="[Text]"/>
      <dgm:spPr/>
      <dgm:t>
        <a:bodyPr/>
        <a:lstStyle/>
        <a:p>
          <a:r>
            <a:rPr lang="hr-HR" dirty="0" smtClean="0"/>
            <a:t>Unos</a:t>
          </a:r>
          <a:endParaRPr lang="hr-HR" dirty="0"/>
        </a:p>
      </dgm:t>
    </dgm:pt>
    <dgm:pt modelId="{37A53B24-3EAE-4AA4-9F73-3A0A411142A6}" type="parTrans" cxnId="{1806BBB9-15FA-45B5-8AC5-06773018B1E1}">
      <dgm:prSet/>
      <dgm:spPr/>
      <dgm:t>
        <a:bodyPr/>
        <a:lstStyle/>
        <a:p>
          <a:endParaRPr lang="hr-HR"/>
        </a:p>
      </dgm:t>
    </dgm:pt>
    <dgm:pt modelId="{77E86B24-83F2-44E7-B6E9-0D4286A1D0A2}" type="sibTrans" cxnId="{1806BBB9-15FA-45B5-8AC5-06773018B1E1}">
      <dgm:prSet/>
      <dgm:spPr/>
      <dgm:t>
        <a:bodyPr/>
        <a:lstStyle/>
        <a:p>
          <a:endParaRPr lang="hr-HR"/>
        </a:p>
      </dgm:t>
    </dgm:pt>
    <dgm:pt modelId="{FD42DC94-E264-4E2E-8C16-FFCEF44DF70D}">
      <dgm:prSet phldrT="[Text]"/>
      <dgm:spPr/>
      <dgm:t>
        <a:bodyPr/>
        <a:lstStyle/>
        <a:p>
          <a:r>
            <a:rPr lang="hr-HR" dirty="0" smtClean="0"/>
            <a:t>Obrada</a:t>
          </a:r>
          <a:endParaRPr lang="hr-HR" dirty="0"/>
        </a:p>
      </dgm:t>
    </dgm:pt>
    <dgm:pt modelId="{2F829ECD-69BD-4786-98B3-3B3616D1646F}" type="parTrans" cxnId="{A809B424-1C8C-474B-8EDA-03F53E54D7D3}">
      <dgm:prSet/>
      <dgm:spPr/>
      <dgm:t>
        <a:bodyPr/>
        <a:lstStyle/>
        <a:p>
          <a:endParaRPr lang="hr-HR"/>
        </a:p>
      </dgm:t>
    </dgm:pt>
    <dgm:pt modelId="{5337CEC9-30D3-4F94-8214-FF8C636799FE}" type="sibTrans" cxnId="{A809B424-1C8C-474B-8EDA-03F53E54D7D3}">
      <dgm:prSet/>
      <dgm:spPr/>
      <dgm:t>
        <a:bodyPr/>
        <a:lstStyle/>
        <a:p>
          <a:endParaRPr lang="hr-HR"/>
        </a:p>
      </dgm:t>
    </dgm:pt>
    <dgm:pt modelId="{E902961B-77E6-4733-8336-CF8BD6DF40DA}">
      <dgm:prSet phldrT="[Text]"/>
      <dgm:spPr/>
      <dgm:t>
        <a:bodyPr/>
        <a:lstStyle/>
        <a:p>
          <a:r>
            <a:rPr lang="hr-HR" dirty="0" smtClean="0"/>
            <a:t>Izlaz</a:t>
          </a:r>
          <a:endParaRPr lang="hr-HR" dirty="0"/>
        </a:p>
      </dgm:t>
    </dgm:pt>
    <dgm:pt modelId="{DCB345F7-73EF-44B0-8FF7-0974AEBB235E}" type="parTrans" cxnId="{7AC9C0EE-28C3-419F-AC40-E97E7B5EE6A3}">
      <dgm:prSet/>
      <dgm:spPr/>
      <dgm:t>
        <a:bodyPr/>
        <a:lstStyle/>
        <a:p>
          <a:endParaRPr lang="hr-HR"/>
        </a:p>
      </dgm:t>
    </dgm:pt>
    <dgm:pt modelId="{6113F807-23D4-4DBE-A296-5789C6EFA1F6}" type="sibTrans" cxnId="{7AC9C0EE-28C3-419F-AC40-E97E7B5EE6A3}">
      <dgm:prSet/>
      <dgm:spPr/>
      <dgm:t>
        <a:bodyPr/>
        <a:lstStyle/>
        <a:p>
          <a:endParaRPr lang="hr-HR"/>
        </a:p>
      </dgm:t>
    </dgm:pt>
    <dgm:pt modelId="{70CB2BEC-8EBA-4241-97D7-1C2715779179}" type="pres">
      <dgm:prSet presAssocID="{3117EF7F-A201-48C7-AF2C-6DEE1F9854AF}" presName="CompostProcess" presStyleCnt="0">
        <dgm:presLayoutVars>
          <dgm:dir/>
          <dgm:resizeHandles val="exact"/>
        </dgm:presLayoutVars>
      </dgm:prSet>
      <dgm:spPr/>
    </dgm:pt>
    <dgm:pt modelId="{50F67CC9-1186-42D5-9D6D-472F6C21342F}" type="pres">
      <dgm:prSet presAssocID="{3117EF7F-A201-48C7-AF2C-6DEE1F9854AF}" presName="arrow" presStyleLbl="bgShp" presStyleIdx="0" presStyleCnt="1"/>
      <dgm:spPr/>
    </dgm:pt>
    <dgm:pt modelId="{8A3D4C29-04A1-4B5D-BA89-8A4A57418210}" type="pres">
      <dgm:prSet presAssocID="{3117EF7F-A201-48C7-AF2C-6DEE1F9854AF}" presName="linearProcess" presStyleCnt="0"/>
      <dgm:spPr/>
    </dgm:pt>
    <dgm:pt modelId="{DEC1FB14-ED75-4610-A603-6A27DD100A2F}" type="pres">
      <dgm:prSet presAssocID="{C118F666-D528-4F30-8D54-84BB8013CA5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71D2B22-7112-4A3A-8AB9-BDF5032F741F}" type="pres">
      <dgm:prSet presAssocID="{77E86B24-83F2-44E7-B6E9-0D4286A1D0A2}" presName="sibTrans" presStyleCnt="0"/>
      <dgm:spPr/>
    </dgm:pt>
    <dgm:pt modelId="{FAA3AE04-2CE2-447A-881D-65082A583228}" type="pres">
      <dgm:prSet presAssocID="{FD42DC94-E264-4E2E-8C16-FFCEF44DF70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2F7D88-D743-4515-BD47-8F3EB676089B}" type="pres">
      <dgm:prSet presAssocID="{5337CEC9-30D3-4F94-8214-FF8C636799FE}" presName="sibTrans" presStyleCnt="0"/>
      <dgm:spPr/>
    </dgm:pt>
    <dgm:pt modelId="{73473D80-EDCD-4B6E-A7A6-FA91ED0FDD31}" type="pres">
      <dgm:prSet presAssocID="{E902961B-77E6-4733-8336-CF8BD6DF40D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C655E2E-DFED-48FF-993C-045F8059BAB7}" type="presOf" srcId="{3117EF7F-A201-48C7-AF2C-6DEE1F9854AF}" destId="{70CB2BEC-8EBA-4241-97D7-1C2715779179}" srcOrd="0" destOrd="0" presId="urn:microsoft.com/office/officeart/2005/8/layout/hProcess9"/>
    <dgm:cxn modelId="{5CC93981-D6C0-4893-96AD-DD61D897B39B}" type="presOf" srcId="{E902961B-77E6-4733-8336-CF8BD6DF40DA}" destId="{73473D80-EDCD-4B6E-A7A6-FA91ED0FDD31}" srcOrd="0" destOrd="0" presId="urn:microsoft.com/office/officeart/2005/8/layout/hProcess9"/>
    <dgm:cxn modelId="{7AC9C0EE-28C3-419F-AC40-E97E7B5EE6A3}" srcId="{3117EF7F-A201-48C7-AF2C-6DEE1F9854AF}" destId="{E902961B-77E6-4733-8336-CF8BD6DF40DA}" srcOrd="2" destOrd="0" parTransId="{DCB345F7-73EF-44B0-8FF7-0974AEBB235E}" sibTransId="{6113F807-23D4-4DBE-A296-5789C6EFA1F6}"/>
    <dgm:cxn modelId="{A809B424-1C8C-474B-8EDA-03F53E54D7D3}" srcId="{3117EF7F-A201-48C7-AF2C-6DEE1F9854AF}" destId="{FD42DC94-E264-4E2E-8C16-FFCEF44DF70D}" srcOrd="1" destOrd="0" parTransId="{2F829ECD-69BD-4786-98B3-3B3616D1646F}" sibTransId="{5337CEC9-30D3-4F94-8214-FF8C636799FE}"/>
    <dgm:cxn modelId="{88E0C63D-6DC5-443D-8371-1297B641225E}" type="presOf" srcId="{C118F666-D528-4F30-8D54-84BB8013CA55}" destId="{DEC1FB14-ED75-4610-A603-6A27DD100A2F}" srcOrd="0" destOrd="0" presId="urn:microsoft.com/office/officeart/2005/8/layout/hProcess9"/>
    <dgm:cxn modelId="{F08CF1D1-442B-412F-BA8B-211B880EC06D}" type="presOf" srcId="{FD42DC94-E264-4E2E-8C16-FFCEF44DF70D}" destId="{FAA3AE04-2CE2-447A-881D-65082A583228}" srcOrd="0" destOrd="0" presId="urn:microsoft.com/office/officeart/2005/8/layout/hProcess9"/>
    <dgm:cxn modelId="{1806BBB9-15FA-45B5-8AC5-06773018B1E1}" srcId="{3117EF7F-A201-48C7-AF2C-6DEE1F9854AF}" destId="{C118F666-D528-4F30-8D54-84BB8013CA55}" srcOrd="0" destOrd="0" parTransId="{37A53B24-3EAE-4AA4-9F73-3A0A411142A6}" sibTransId="{77E86B24-83F2-44E7-B6E9-0D4286A1D0A2}"/>
    <dgm:cxn modelId="{1156E482-E568-4301-B6CF-E3272379E97B}" type="presParOf" srcId="{70CB2BEC-8EBA-4241-97D7-1C2715779179}" destId="{50F67CC9-1186-42D5-9D6D-472F6C21342F}" srcOrd="0" destOrd="0" presId="urn:microsoft.com/office/officeart/2005/8/layout/hProcess9"/>
    <dgm:cxn modelId="{573BFCF4-3C2E-4153-8E5E-27BDD3FECC0B}" type="presParOf" srcId="{70CB2BEC-8EBA-4241-97D7-1C2715779179}" destId="{8A3D4C29-04A1-4B5D-BA89-8A4A57418210}" srcOrd="1" destOrd="0" presId="urn:microsoft.com/office/officeart/2005/8/layout/hProcess9"/>
    <dgm:cxn modelId="{90C0E03C-15F1-4CFA-B4CF-C544565EE871}" type="presParOf" srcId="{8A3D4C29-04A1-4B5D-BA89-8A4A57418210}" destId="{DEC1FB14-ED75-4610-A603-6A27DD100A2F}" srcOrd="0" destOrd="0" presId="urn:microsoft.com/office/officeart/2005/8/layout/hProcess9"/>
    <dgm:cxn modelId="{CEA52642-89E1-42BE-9C31-F9AEBDD3863E}" type="presParOf" srcId="{8A3D4C29-04A1-4B5D-BA89-8A4A57418210}" destId="{771D2B22-7112-4A3A-8AB9-BDF5032F741F}" srcOrd="1" destOrd="0" presId="urn:microsoft.com/office/officeart/2005/8/layout/hProcess9"/>
    <dgm:cxn modelId="{5C46B18D-3A95-4DFF-B737-62D3CFE976A5}" type="presParOf" srcId="{8A3D4C29-04A1-4B5D-BA89-8A4A57418210}" destId="{FAA3AE04-2CE2-447A-881D-65082A583228}" srcOrd="2" destOrd="0" presId="urn:microsoft.com/office/officeart/2005/8/layout/hProcess9"/>
    <dgm:cxn modelId="{24342EA9-13AE-4051-8769-B0324806DC00}" type="presParOf" srcId="{8A3D4C29-04A1-4B5D-BA89-8A4A57418210}" destId="{AC2F7D88-D743-4515-BD47-8F3EB676089B}" srcOrd="3" destOrd="0" presId="urn:microsoft.com/office/officeart/2005/8/layout/hProcess9"/>
    <dgm:cxn modelId="{4B4EDDAC-73EA-4504-9EB3-3790FD76EEDD}" type="presParOf" srcId="{8A3D4C29-04A1-4B5D-BA89-8A4A57418210}" destId="{73473D80-EDCD-4B6E-A7A6-FA91ED0FDD3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67CC9-1186-42D5-9D6D-472F6C21342F}">
      <dsp:nvSpPr>
        <dsp:cNvPr id="0" name=""/>
        <dsp:cNvSpPr/>
      </dsp:nvSpPr>
      <dsp:spPr>
        <a:xfrm>
          <a:off x="417909" y="0"/>
          <a:ext cx="4736306" cy="2160135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1FB14-ED75-4610-A603-6A27DD100A2F}">
      <dsp:nvSpPr>
        <dsp:cNvPr id="0" name=""/>
        <dsp:cNvSpPr/>
      </dsp:nvSpPr>
      <dsp:spPr>
        <a:xfrm>
          <a:off x="2661" y="648040"/>
          <a:ext cx="1728450" cy="8640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/>
            <a:t>Unos</a:t>
          </a:r>
          <a:endParaRPr lang="hr-HR" sz="3200" kern="1200" dirty="0"/>
        </a:p>
      </dsp:txBody>
      <dsp:txXfrm>
        <a:off x="44841" y="690220"/>
        <a:ext cx="1644090" cy="779694"/>
      </dsp:txXfrm>
    </dsp:sp>
    <dsp:sp modelId="{FAA3AE04-2CE2-447A-881D-65082A583228}">
      <dsp:nvSpPr>
        <dsp:cNvPr id="0" name=""/>
        <dsp:cNvSpPr/>
      </dsp:nvSpPr>
      <dsp:spPr>
        <a:xfrm>
          <a:off x="1921837" y="648040"/>
          <a:ext cx="1728450" cy="864054"/>
        </a:xfrm>
        <a:prstGeom prst="roundRect">
          <a:avLst/>
        </a:prstGeom>
        <a:solidFill>
          <a:schemeClr val="accent3">
            <a:hueOff val="4581191"/>
            <a:satOff val="-10084"/>
            <a:lumOff val="131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/>
            <a:t>Obrada</a:t>
          </a:r>
          <a:endParaRPr lang="hr-HR" sz="3200" kern="1200" dirty="0"/>
        </a:p>
      </dsp:txBody>
      <dsp:txXfrm>
        <a:off x="1964017" y="690220"/>
        <a:ext cx="1644090" cy="779694"/>
      </dsp:txXfrm>
    </dsp:sp>
    <dsp:sp modelId="{73473D80-EDCD-4B6E-A7A6-FA91ED0FDD31}">
      <dsp:nvSpPr>
        <dsp:cNvPr id="0" name=""/>
        <dsp:cNvSpPr/>
      </dsp:nvSpPr>
      <dsp:spPr>
        <a:xfrm>
          <a:off x="3841013" y="648040"/>
          <a:ext cx="1728450" cy="864054"/>
        </a:xfrm>
        <a:prstGeom prst="roundRect">
          <a:avLst/>
        </a:prstGeom>
        <a:solidFill>
          <a:schemeClr val="accent3">
            <a:hueOff val="9162382"/>
            <a:satOff val="-20169"/>
            <a:lumOff val="262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/>
            <a:t>Izlaz</a:t>
          </a:r>
          <a:endParaRPr lang="hr-HR" sz="3200" kern="1200" dirty="0"/>
        </a:p>
      </dsp:txBody>
      <dsp:txXfrm>
        <a:off x="3883193" y="690220"/>
        <a:ext cx="1644090" cy="779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03B26-387C-4E21-9D84-9AA771EE7937}" type="datetimeFigureOut">
              <a:rPr lang="hr-HR" smtClean="0"/>
              <a:t>19.12.2018.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6D69F-045B-44C3-8CFF-A2D2E959C4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7385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C0433-633D-4210-BD11-799C3D3C58E8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294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C0433-633D-4210-BD11-799C3D3C58E8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915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C0433-633D-4210-BD11-799C3D3C58E8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9684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C0433-633D-4210-BD11-799C3D3C58E8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095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C0433-633D-4210-BD11-799C3D3C58E8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84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5672-820F-4B4A-9F01-1D6DD3B876D5}" type="datetimeFigureOut">
              <a:rPr lang="hr-HR" smtClean="0"/>
              <a:t>19.12.2018.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127C-A290-4CEB-9B3B-810EDD0352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019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5672-820F-4B4A-9F01-1D6DD3B876D5}" type="datetimeFigureOut">
              <a:rPr lang="hr-HR" smtClean="0"/>
              <a:t>19.12.2018.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127C-A290-4CEB-9B3B-810EDD0352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116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5672-820F-4B4A-9F01-1D6DD3B876D5}" type="datetimeFigureOut">
              <a:rPr lang="hr-HR" smtClean="0"/>
              <a:t>19.12.2018.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127C-A290-4CEB-9B3B-810EDD0352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6695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0947400" y="282575"/>
            <a:ext cx="855133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Rockwell" pitchFamily="18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298451" y="228600"/>
            <a:ext cx="347133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D0EE63"/>
                </a:solidFill>
                <a:ea typeface="ＭＳ Ｐゴシック" pitchFamily="34" charset="-128"/>
                <a:cs typeface="+mn-cs"/>
              </a:rPr>
              <a:t>+</a:t>
            </a:r>
          </a:p>
        </p:txBody>
      </p:sp>
      <p:sp>
        <p:nvSpPr>
          <p:cNvPr id="6" name="Rectangle 8"/>
          <p:cNvSpPr/>
          <p:nvPr/>
        </p:nvSpPr>
        <p:spPr>
          <a:xfrm>
            <a:off x="10756901" y="282575"/>
            <a:ext cx="122767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Rockwell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3" y="1981201"/>
            <a:ext cx="11120967" cy="4144963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059333" y="6423026"/>
            <a:ext cx="2844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3EF5AD-AE20-4E1F-A6C4-33717F23AD6C}" type="datetimeFigureOut">
              <a:rPr lang="sr-Latn-CS"/>
              <a:pPr>
                <a:defRPr/>
              </a:pPr>
              <a:t>19.12.2018.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818" y="6423026"/>
            <a:ext cx="8163983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3E9F8-D783-4307-B837-978C4FA3BA7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497440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10888133" y="282575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Rockwell" pitchFamily="18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298451" y="228600"/>
            <a:ext cx="347133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D0EE63"/>
                </a:solidFill>
                <a:ea typeface="ＭＳ Ｐゴシック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134471"/>
            <a:ext cx="10075084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691" y="1129553"/>
            <a:ext cx="10078613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059333" y="6423026"/>
            <a:ext cx="2844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DE9DDCA-AD9F-49D5-9A41-5C0D4901B0D4}" type="datetimeFigureOut">
              <a:rPr lang="sr-Latn-CS"/>
              <a:pPr>
                <a:defRPr/>
              </a:pPr>
              <a:t>19.12.2018.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818" y="6423026"/>
            <a:ext cx="8163983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53C1F-0316-4705-9C28-B3710483495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584948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76767" y="228601"/>
            <a:ext cx="5647267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Rockwell" pitchFamily="18" charset="0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9069917" y="228600"/>
            <a:ext cx="27432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Rockwell" pitchFamily="18" charset="0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6165851" y="2378075"/>
            <a:ext cx="27432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Rockwell" pitchFamily="18" charset="0"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567267" y="174625"/>
            <a:ext cx="550333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D0EE63"/>
                </a:solidFill>
                <a:ea typeface="ＭＳ Ｐゴシック" pitchFamily="34" charset="-128"/>
                <a:cs typeface="+mn-cs"/>
              </a:rPr>
              <a:t>+</a:t>
            </a:r>
          </a:p>
        </p:txBody>
      </p:sp>
      <p:sp>
        <p:nvSpPr>
          <p:cNvPr id="8" name="Rectangle 13"/>
          <p:cNvSpPr/>
          <p:nvPr/>
        </p:nvSpPr>
        <p:spPr>
          <a:xfrm>
            <a:off x="6165851" y="228600"/>
            <a:ext cx="27432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Rockwell" pitchFamily="18" charset="0"/>
            </a:endParaRPr>
          </a:p>
        </p:txBody>
      </p:sp>
      <p:sp>
        <p:nvSpPr>
          <p:cNvPr id="9" name="Rectangle 14"/>
          <p:cNvSpPr/>
          <p:nvPr/>
        </p:nvSpPr>
        <p:spPr>
          <a:xfrm>
            <a:off x="9069917" y="2378075"/>
            <a:ext cx="27432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Rockwell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0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426201"/>
            <a:ext cx="1642533" cy="3651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4C737D1-CED9-40A8-B3D4-1D03A65D9DB3}" type="datetimeFigureOut">
              <a:rPr lang="sr-Latn-CS"/>
              <a:pPr>
                <a:defRPr/>
              </a:pPr>
              <a:t>19.12.2018.</a:t>
            </a:fld>
            <a:endParaRPr lang="hr-H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5867" y="6426201"/>
            <a:ext cx="3488267" cy="365125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023227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0947400" y="282575"/>
            <a:ext cx="855133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Rockwell" pitchFamily="18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298451" y="228600"/>
            <a:ext cx="347133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D0EE63"/>
                </a:solidFill>
                <a:ea typeface="ＭＳ Ｐゴシック" pitchFamily="34" charset="-128"/>
                <a:cs typeface="+mn-cs"/>
              </a:rPr>
              <a:t>+</a:t>
            </a:r>
          </a:p>
        </p:txBody>
      </p:sp>
      <p:sp>
        <p:nvSpPr>
          <p:cNvPr id="6" name="Rectangle 8"/>
          <p:cNvSpPr/>
          <p:nvPr/>
        </p:nvSpPr>
        <p:spPr>
          <a:xfrm>
            <a:off x="10756901" y="282575"/>
            <a:ext cx="122767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Rockwell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3" y="1981201"/>
            <a:ext cx="11120967" cy="4144963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059333" y="6423026"/>
            <a:ext cx="2844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3EF5AD-AE20-4E1F-A6C4-33717F23AD6C}" type="datetimeFigureOut">
              <a:rPr lang="sr-Latn-CS"/>
              <a:pPr>
                <a:defRPr/>
              </a:pPr>
              <a:t>19.12.2018.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818" y="6423026"/>
            <a:ext cx="8163983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3E9F8-D783-4307-B837-978C4FA3BA7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941925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10888133" y="282575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Rockwell" pitchFamily="18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298451" y="228600"/>
            <a:ext cx="347133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D0EE63"/>
                </a:solidFill>
                <a:ea typeface="ＭＳ Ｐゴシック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134471"/>
            <a:ext cx="10075084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691" y="1129553"/>
            <a:ext cx="10078613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059333" y="6423026"/>
            <a:ext cx="2844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DE9DDCA-AD9F-49D5-9A41-5C0D4901B0D4}" type="datetimeFigureOut">
              <a:rPr lang="sr-Latn-CS"/>
              <a:pPr>
                <a:defRPr/>
              </a:pPr>
              <a:t>19.12.2018.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818" y="6423026"/>
            <a:ext cx="8163983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53C1F-0316-4705-9C28-B3710483495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411331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10947400" y="282575"/>
            <a:ext cx="855133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Rockwell" pitchFamily="18" charset="0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10756901" y="282575"/>
            <a:ext cx="122767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Rockwell" pitchFamily="18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298451" y="228600"/>
            <a:ext cx="347133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D0EE63"/>
                </a:solidFill>
                <a:ea typeface="ＭＳ Ｐゴシック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6504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9059333" y="6423026"/>
            <a:ext cx="2844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E41CD43-FEEC-44C8-B1A8-4B7D81B243BB}" type="datetimeFigureOut">
              <a:rPr lang="sr-Latn-CS"/>
              <a:pPr>
                <a:defRPr/>
              </a:pPr>
              <a:t>19.12.2018.</a:t>
            </a:fld>
            <a:endParaRPr lang="hr-H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8818" y="6423026"/>
            <a:ext cx="8163983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16B33-0140-42A8-896B-85B22D34DB3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293079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8133" y="282575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Rockwell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451" y="228600"/>
            <a:ext cx="347133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D0EE63"/>
                </a:solidFill>
                <a:ea typeface="ＭＳ Ｐゴシック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6504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70848"/>
            <a:ext cx="48768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6504" y="2070848"/>
            <a:ext cx="48768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9059333" y="6423026"/>
            <a:ext cx="2844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F4576BF-2542-4929-8C58-C7CC054D39CC}" type="datetimeFigureOut">
              <a:rPr lang="sr-Latn-CS"/>
              <a:pPr>
                <a:defRPr/>
              </a:pPr>
              <a:t>19.12.2018.</a:t>
            </a:fld>
            <a:endParaRPr lang="hr-HR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8818" y="6423026"/>
            <a:ext cx="8163983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A336-F84D-4FF5-87E0-DCEEB2E2BC1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532156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10888133" y="282575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Rockwell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98451" y="228600"/>
            <a:ext cx="347133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D0EE63"/>
                </a:solidFill>
                <a:ea typeface="ＭＳ Ｐゴシック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>
          <a:xfrm>
            <a:off x="9059333" y="6423026"/>
            <a:ext cx="2844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DD2DBCE-335E-4401-BAB5-EB302EEB082A}" type="datetimeFigureOut">
              <a:rPr lang="sr-Latn-CS"/>
              <a:pPr>
                <a:defRPr/>
              </a:pPr>
              <a:t>19.12.2018.</a:t>
            </a:fld>
            <a:endParaRPr lang="hr-H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>
          <a:xfrm>
            <a:off x="268818" y="6423026"/>
            <a:ext cx="8163983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AD9A5-BD96-44B2-96B3-6819AAC9BF1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714204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5672-820F-4B4A-9F01-1D6DD3B876D5}" type="datetimeFigureOut">
              <a:rPr lang="hr-HR" smtClean="0"/>
              <a:t>19.12.2018.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127C-A290-4CEB-9B3B-810EDD0352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30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10888133" y="282575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Rockwell" pitchFamily="18" charset="0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298451" y="228600"/>
            <a:ext cx="347133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D0EE63"/>
                </a:solidFill>
                <a:ea typeface="ＭＳ Ｐゴシック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9059333" y="6423026"/>
            <a:ext cx="2844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663F56-96D2-424D-84CC-546EACA50952}" type="datetimeFigureOut">
              <a:rPr lang="sr-Latn-CS"/>
              <a:pPr>
                <a:defRPr/>
              </a:pPr>
              <a:t>19.12.2018.</a:t>
            </a:fld>
            <a:endParaRPr lang="hr-H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8818" y="6423026"/>
            <a:ext cx="8163983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3D2C-D026-4F66-AEB2-4C7FA05E5F7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678267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76768" y="228600"/>
            <a:ext cx="460163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Rockwell" pitchFamily="18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567267" y="174625"/>
            <a:ext cx="550333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D0EE63"/>
                </a:solidFill>
                <a:ea typeface="ＭＳ Ｐゴシック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7" y="2571750"/>
            <a:ext cx="4340352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8368" y="273051"/>
            <a:ext cx="6129865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4" y="3733801"/>
            <a:ext cx="4340352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026"/>
            <a:ext cx="2048933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458CED-7F89-4F70-94BA-C420AFBD15A9}" type="datetimeFigureOut">
              <a:rPr lang="sr-Latn-CS"/>
              <a:pPr>
                <a:defRPr/>
              </a:pPr>
              <a:t>19.12.2018.</a:t>
            </a:fld>
            <a:endParaRPr lang="hr-H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5618" y="6423026"/>
            <a:ext cx="4421716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442121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376767" y="228600"/>
            <a:ext cx="8515351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Rockwell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67267" y="174625"/>
            <a:ext cx="550333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D0EE63"/>
                </a:solidFill>
                <a:ea typeface="ＭＳ Ｐゴシック" pitchFamily="34" charset="-128"/>
                <a:cs typeface="+mn-cs"/>
              </a:rPr>
              <a:t>+</a:t>
            </a:r>
          </a:p>
        </p:txBody>
      </p:sp>
      <p:sp>
        <p:nvSpPr>
          <p:cNvPr id="8" name="Rectangle 8"/>
          <p:cNvSpPr/>
          <p:nvPr/>
        </p:nvSpPr>
        <p:spPr>
          <a:xfrm>
            <a:off x="9069917" y="228600"/>
            <a:ext cx="27432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Rockwell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8242148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6" y="3733801"/>
            <a:ext cx="8239421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4940"/>
            <a:ext cx="27432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069917" y="4535424"/>
            <a:ext cx="27432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F56AB-0A15-4856-8776-E82C583519B1}" type="datetimeFigureOut">
              <a:rPr lang="sr-Latn-CS"/>
              <a:pPr>
                <a:defRPr/>
              </a:pPr>
              <a:t>19.12.2018.</a:t>
            </a:fld>
            <a:endParaRPr lang="hr-H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3249C-A0BB-4AE7-9C88-2B0A14B292D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221512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964B2-6582-43E5-B703-565ED68ECBAE}" type="datetimeFigureOut">
              <a:rPr lang="sr-Latn-CS"/>
              <a:pPr>
                <a:defRPr/>
              </a:pPr>
              <a:t>19.12.2018.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1FA8-C206-4CFA-A281-2DFC62C73F1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7587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A3E0C-E513-4DA1-885B-4F4957A90A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1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5672-820F-4B4A-9F01-1D6DD3B876D5}" type="datetimeFigureOut">
              <a:rPr lang="hr-HR" smtClean="0"/>
              <a:t>19.12.2018.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127C-A290-4CEB-9B3B-810EDD0352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893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5672-820F-4B4A-9F01-1D6DD3B876D5}" type="datetimeFigureOut">
              <a:rPr lang="hr-HR" smtClean="0"/>
              <a:t>19.12.2018.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127C-A290-4CEB-9B3B-810EDD0352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27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5672-820F-4B4A-9F01-1D6DD3B876D5}" type="datetimeFigureOut">
              <a:rPr lang="hr-HR" smtClean="0"/>
              <a:t>19.12.2018.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127C-A290-4CEB-9B3B-810EDD0352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350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5672-820F-4B4A-9F01-1D6DD3B876D5}" type="datetimeFigureOut">
              <a:rPr lang="hr-HR" smtClean="0"/>
              <a:t>19.12.2018.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127C-A290-4CEB-9B3B-810EDD0352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22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5672-820F-4B4A-9F01-1D6DD3B876D5}" type="datetimeFigureOut">
              <a:rPr lang="hr-HR" smtClean="0"/>
              <a:t>19.12.2018.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127C-A290-4CEB-9B3B-810EDD0352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34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5672-820F-4B4A-9F01-1D6DD3B876D5}" type="datetimeFigureOut">
              <a:rPr lang="hr-HR" smtClean="0"/>
              <a:t>19.12.2018.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127C-A290-4CEB-9B3B-810EDD0352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08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5672-820F-4B4A-9F01-1D6DD3B876D5}" type="datetimeFigureOut">
              <a:rPr lang="hr-HR" smtClean="0"/>
              <a:t>19.12.2018.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127C-A290-4CEB-9B3B-810EDD0352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282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65672-820F-4B4A-9F01-1D6DD3B876D5}" type="datetimeFigureOut">
              <a:rPr lang="hr-HR" smtClean="0"/>
              <a:t>19.12.2018.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5127C-A290-4CEB-9B3B-810EDD0352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388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64634" y="484188"/>
            <a:ext cx="10075333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64634" y="1981201"/>
            <a:ext cx="10075333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949018" y="6235701"/>
            <a:ext cx="179916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887E5B8-D1C9-4331-9C9C-2B1D3527918E}" type="datetimeFigureOut">
              <a:rPr lang="sr-Latn-CS"/>
              <a:pPr>
                <a:defRPr/>
              </a:pPr>
              <a:t>19.12.2018.</a:t>
            </a:fld>
            <a:endParaRPr lang="hr-HR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8000" y="6235701"/>
            <a:ext cx="6197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074400" y="242889"/>
            <a:ext cx="73871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01E387C-2315-47A2-93C1-045A9DA0E3C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74178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Arial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pitchFamily="34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pitchFamily="34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pitchFamily="34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pitchFamily="34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rgbClr val="FFFFFF"/>
          </a:solidFill>
          <a:latin typeface="Arial" charset="0"/>
          <a:ea typeface="MS PGothic" pitchFamily="34" charset="-128"/>
          <a:cs typeface="+mn-cs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D0EE63"/>
        </a:buClr>
        <a:buSzPct val="75000"/>
        <a:buFont typeface="Wingdings" pitchFamily="2" charset="2"/>
        <a:buChar char="n"/>
        <a:defRPr sz="2800" kern="1200">
          <a:solidFill>
            <a:srgbClr val="FFFFFF"/>
          </a:solidFill>
          <a:latin typeface="Arial" charset="0"/>
          <a:ea typeface="MS PGothic" pitchFamily="34" charset="-128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 kern="1200">
          <a:solidFill>
            <a:srgbClr val="FFFFFF"/>
          </a:solidFill>
          <a:latin typeface="Arial" charset="0"/>
          <a:ea typeface="MS PGothic" pitchFamily="34" charset="-128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D0EE63"/>
        </a:buClr>
        <a:buSzPct val="75000"/>
        <a:buFont typeface="Wingdings" pitchFamily="2" charset="2"/>
        <a:buChar char="n"/>
        <a:defRPr sz="2000" kern="1200">
          <a:solidFill>
            <a:srgbClr val="FFFFFF"/>
          </a:solidFill>
          <a:latin typeface="Arial" charset="0"/>
          <a:ea typeface="MS PGothic" pitchFamily="34" charset="-128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rgbClr val="FFFFFF"/>
          </a:solidFill>
          <a:latin typeface="Arial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python.org/downloads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solidFill>
                  <a:schemeClr val="accent1"/>
                </a:solidFill>
                <a:latin typeface="Arial" charset="0"/>
                <a:ea typeface="MS PGothic" pitchFamily="34" charset="-128"/>
              </a:rPr>
              <a:t>Postupci kod programiranja (vrste algoritama):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buFontTx/>
              <a:buChar char="-"/>
            </a:pPr>
            <a:r>
              <a:rPr lang="hr-HR" sz="4800" dirty="0" smtClean="0">
                <a:cs typeface="Times New Roman" pitchFamily="18" charset="0"/>
              </a:rPr>
              <a:t>slijed</a:t>
            </a:r>
          </a:p>
          <a:p>
            <a:pPr algn="l">
              <a:buFontTx/>
              <a:buChar char="-"/>
            </a:pPr>
            <a:r>
              <a:rPr lang="hr-HR" sz="4800" dirty="0" smtClean="0">
                <a:cs typeface="Times New Roman" pitchFamily="18" charset="0"/>
              </a:rPr>
              <a:t>ponavljanje</a:t>
            </a:r>
          </a:p>
          <a:p>
            <a:pPr algn="l">
              <a:buFontTx/>
              <a:buChar char="-"/>
            </a:pPr>
            <a:r>
              <a:rPr lang="hr-HR" sz="4800" dirty="0" smtClean="0">
                <a:cs typeface="Times New Roman" pitchFamily="18" charset="0"/>
              </a:rPr>
              <a:t>grananje</a:t>
            </a:r>
            <a:endParaRPr lang="hr-HR" sz="4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56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Slijed</a:t>
            </a:r>
            <a:r>
              <a:rPr lang="hr-HR" dirty="0" smtClean="0"/>
              <a:t> naredbi</a:t>
            </a:r>
            <a:br>
              <a:rPr lang="hr-HR" dirty="0" smtClean="0"/>
            </a:br>
            <a:r>
              <a:rPr lang="hr-HR" dirty="0" smtClean="0"/>
              <a:t>(Točno ili netočno?)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2921" y="1600200"/>
            <a:ext cx="6326578" cy="18002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0827" y="3781400"/>
            <a:ext cx="6048672" cy="2085752"/>
          </a:xfrm>
          <a:prstGeom prst="rect">
            <a:avLst/>
          </a:prstGeom>
        </p:spPr>
      </p:pic>
      <p:pic>
        <p:nvPicPr>
          <p:cNvPr id="1026" name="Picture 2" descr="Image result for correct 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8959" y="4144864"/>
            <a:ext cx="1806011" cy="172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ncorrect 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2672" y="1651916"/>
            <a:ext cx="1320081" cy="17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jeni pravokutnik 5"/>
          <p:cNvSpPr/>
          <p:nvPr/>
        </p:nvSpPr>
        <p:spPr>
          <a:xfrm>
            <a:off x="1922539" y="2564904"/>
            <a:ext cx="4317477" cy="8354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Zaobljeni pravokutnik 8"/>
          <p:cNvSpPr/>
          <p:nvPr/>
        </p:nvSpPr>
        <p:spPr>
          <a:xfrm>
            <a:off x="6096001" y="225177"/>
            <a:ext cx="4383690" cy="10457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rgbClr val="0070C0"/>
                </a:solidFill>
              </a:rPr>
              <a:t>Ne može se ispisati</a:t>
            </a:r>
            <a:r>
              <a:rPr lang="hr-HR" sz="2800" b="1" i="1" dirty="0">
                <a:solidFill>
                  <a:srgbClr val="0070C0"/>
                </a:solidFill>
              </a:rPr>
              <a:t> ime </a:t>
            </a:r>
            <a:r>
              <a:rPr lang="hr-HR" sz="2800" dirty="0">
                <a:solidFill>
                  <a:srgbClr val="0070C0"/>
                </a:solidFill>
              </a:rPr>
              <a:t>koje još nije upisano.</a:t>
            </a:r>
          </a:p>
        </p:txBody>
      </p:sp>
    </p:spTree>
    <p:extLst>
      <p:ext uri="{BB962C8B-B14F-4D97-AF65-F5344CB8AC3E}">
        <p14:creationId xmlns:p14="http://schemas.microsoft.com/office/powerpoint/2010/main" val="21335842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NAREDBA </a:t>
            </a:r>
            <a:r>
              <a:rPr lang="hr-HR" dirty="0" smtClean="0"/>
              <a:t>IZLAZA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9440863" cy="395944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sz="3200" dirty="0" smtClean="0">
                <a:solidFill>
                  <a:schemeClr val="tx1"/>
                </a:solidFill>
              </a:rPr>
              <a:t>Tekst </a:t>
            </a:r>
          </a:p>
          <a:p>
            <a:pPr marL="457200" lvl="1" indent="0">
              <a:buNone/>
              <a:defRPr/>
            </a:pPr>
            <a:endParaRPr lang="hr-HR" sz="32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hr-HR" sz="3200" dirty="0" smtClean="0">
                <a:solidFill>
                  <a:schemeClr val="tx1"/>
                </a:solidFill>
              </a:rPr>
              <a:t>Vrijednost varijable </a:t>
            </a:r>
          </a:p>
          <a:p>
            <a:pPr>
              <a:defRPr/>
            </a:pPr>
            <a:endParaRPr lang="hr-HR" sz="32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hr-HR" sz="3200" dirty="0" smtClean="0">
                <a:solidFill>
                  <a:schemeClr val="tx1"/>
                </a:solidFill>
              </a:rPr>
              <a:t>Tekst i vrijednost</a:t>
            </a:r>
          </a:p>
          <a:p>
            <a:pPr marL="457200" lvl="1" indent="0">
              <a:buNone/>
              <a:defRPr/>
            </a:pPr>
            <a:endParaRPr lang="hr-HR" sz="3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  <a:defRPr/>
            </a:pPr>
            <a:r>
              <a:rPr lang="hr-HR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</a:p>
          <a:p>
            <a:pPr>
              <a:defRPr/>
            </a:pPr>
            <a:endParaRPr lang="hr-HR" sz="3200" dirty="0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0049" y="2046591"/>
            <a:ext cx="8518001" cy="68108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3447" y="3233827"/>
            <a:ext cx="2546659" cy="63671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0049" y="4592887"/>
            <a:ext cx="4694436" cy="63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979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7211616" y="105753"/>
            <a:ext cx="3456384" cy="2725441"/>
            <a:chOff x="7199783" y="764704"/>
            <a:chExt cx="4289989" cy="4032448"/>
          </a:xfrm>
        </p:grpSpPr>
        <p:pic>
          <p:nvPicPr>
            <p:cNvPr id="1026" name="Picture 2" descr="Image result for post it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99783" y="764704"/>
              <a:ext cx="4289989" cy="4032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Pravokutnik 2"/>
            <p:cNvSpPr/>
            <p:nvPr/>
          </p:nvSpPr>
          <p:spPr>
            <a:xfrm rot="21441981">
              <a:off x="7947103" y="1689400"/>
              <a:ext cx="2715219" cy="141165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hr-HR" sz="2800" dirty="0">
                  <a:solidFill>
                    <a:srgbClr val="0070C0"/>
                  </a:solidFill>
                </a:rPr>
                <a:t>A ≠ a</a:t>
              </a:r>
              <a:br>
                <a:rPr lang="hr-HR" sz="2800" dirty="0">
                  <a:solidFill>
                    <a:srgbClr val="0070C0"/>
                  </a:solidFill>
                </a:rPr>
              </a:br>
              <a:r>
                <a:rPr lang="hr-HR" sz="2800" dirty="0">
                  <a:solidFill>
                    <a:srgbClr val="0070C0"/>
                  </a:solidFill>
                </a:rPr>
                <a:t>Broj ≠ broj</a:t>
              </a:r>
            </a:p>
          </p:txBody>
        </p:sp>
      </p:grp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114284" y="474301"/>
            <a:ext cx="7886700" cy="994172"/>
          </a:xfrm>
        </p:spPr>
        <p:txBody>
          <a:bodyPr/>
          <a:lstStyle/>
          <a:p>
            <a:r>
              <a:rPr lang="hr-HR" dirty="0" smtClean="0"/>
              <a:t>Varijabla</a:t>
            </a: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93374" y="1483927"/>
            <a:ext cx="8025918" cy="5112688"/>
          </a:xfrm>
        </p:spPr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a=input </a:t>
            </a:r>
            <a:r>
              <a:rPr lang="hr-HR" b="1" dirty="0" smtClean="0">
                <a:solidFill>
                  <a:schemeClr val="tx1"/>
                </a:solidFill>
              </a:rPr>
              <a:t>()</a:t>
            </a:r>
          </a:p>
          <a:p>
            <a:r>
              <a:rPr lang="hr-HR" dirty="0">
                <a:solidFill>
                  <a:schemeClr val="tx1"/>
                </a:solidFill>
              </a:rPr>
              <a:t>Slovo a je </a:t>
            </a:r>
            <a:r>
              <a:rPr lang="hr-HR" b="1" dirty="0">
                <a:solidFill>
                  <a:schemeClr val="tx1"/>
                </a:solidFill>
              </a:rPr>
              <a:t>varijabla</a:t>
            </a:r>
            <a:r>
              <a:rPr lang="hr-HR" dirty="0" smtClean="0">
                <a:solidFill>
                  <a:schemeClr val="tx1"/>
                </a:solidFill>
              </a:rPr>
              <a:t>!</a:t>
            </a:r>
          </a:p>
          <a:p>
            <a:r>
              <a:rPr lang="hr-HR" b="1" dirty="0">
                <a:solidFill>
                  <a:schemeClr val="tx1"/>
                </a:solidFill>
              </a:rPr>
              <a:t>Varijabla</a:t>
            </a:r>
            <a:r>
              <a:rPr lang="hr-HR" dirty="0">
                <a:solidFill>
                  <a:schemeClr val="tx1"/>
                </a:solidFill>
              </a:rPr>
              <a:t> je </a:t>
            </a:r>
            <a:r>
              <a:rPr lang="hr-HR" b="1" dirty="0">
                <a:solidFill>
                  <a:srgbClr val="FF0000"/>
                </a:solidFill>
              </a:rPr>
              <a:t>memorijska lokacija </a:t>
            </a:r>
            <a:r>
              <a:rPr lang="hr-HR" dirty="0">
                <a:solidFill>
                  <a:schemeClr val="tx1"/>
                </a:solidFill>
              </a:rPr>
              <a:t>koja </a:t>
            </a:r>
            <a:r>
              <a:rPr lang="hr-HR" b="1" dirty="0">
                <a:solidFill>
                  <a:schemeClr val="tx1"/>
                </a:solidFill>
              </a:rPr>
              <a:t>može </a:t>
            </a:r>
            <a:r>
              <a:rPr lang="hr-HR" b="1" dirty="0">
                <a:solidFill>
                  <a:srgbClr val="0070C0"/>
                </a:solidFill>
              </a:rPr>
              <a:t>zapamtiti neku </a:t>
            </a:r>
            <a:r>
              <a:rPr lang="hr-HR" b="1" dirty="0" smtClean="0">
                <a:solidFill>
                  <a:srgbClr val="0070C0"/>
                </a:solidFill>
              </a:rPr>
              <a:t>vrijednost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smtClean="0">
                <a:solidFill>
                  <a:schemeClr val="tx1"/>
                </a:solidFill>
              </a:rPr>
              <a:t>(tekst ili broj) 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Ta </a:t>
            </a:r>
            <a:r>
              <a:rPr lang="hr-HR" dirty="0">
                <a:solidFill>
                  <a:schemeClr val="tx1"/>
                </a:solidFill>
              </a:rPr>
              <a:t>vrijednost se tijekom izvođenja programa </a:t>
            </a:r>
            <a:r>
              <a:rPr lang="hr-HR" b="1" dirty="0">
                <a:solidFill>
                  <a:schemeClr val="tx1"/>
                </a:solidFill>
              </a:rPr>
              <a:t>može mijenjati.</a:t>
            </a:r>
          </a:p>
          <a:p>
            <a:r>
              <a:rPr lang="hr-HR" dirty="0">
                <a:solidFill>
                  <a:schemeClr val="tx1"/>
                </a:solidFill>
              </a:rPr>
              <a:t>Varijablu možemo nazvati kako želimo ali </a:t>
            </a:r>
            <a:r>
              <a:rPr lang="hr-HR" dirty="0" smtClean="0">
                <a:solidFill>
                  <a:schemeClr val="tx1"/>
                </a:solidFill>
              </a:rPr>
              <a:t>ne </a:t>
            </a:r>
            <a:r>
              <a:rPr lang="hr-HR" dirty="0">
                <a:solidFill>
                  <a:schemeClr val="tx1"/>
                </a:solidFill>
              </a:rPr>
              <a:t>smije sadržavati posebne znakove (npr. # $ % &amp; / ( ) </a:t>
            </a:r>
            <a:r>
              <a:rPr lang="hr-HR" dirty="0" smtClean="0">
                <a:solidFill>
                  <a:schemeClr val="tx1"/>
                </a:solidFill>
              </a:rPr>
              <a:t>) niti razmake.</a:t>
            </a:r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b="1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5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VARIJABLE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06776" y="1284511"/>
            <a:ext cx="7556500" cy="502134"/>
          </a:xfrm>
        </p:spPr>
        <p:txBody>
          <a:bodyPr/>
          <a:lstStyle/>
          <a:p>
            <a:r>
              <a:rPr lang="hr-HR" dirty="0" smtClean="0"/>
              <a:t>Što su varijable u ovom programu?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890" t="8522" r="67904" b="78791"/>
          <a:stretch/>
        </p:blipFill>
        <p:spPr>
          <a:xfrm>
            <a:off x="2423592" y="1786644"/>
            <a:ext cx="8475322" cy="2002396"/>
          </a:xfrm>
          <a:prstGeom prst="rect">
            <a:avLst/>
          </a:prstGeom>
        </p:spPr>
      </p:pic>
      <p:sp>
        <p:nvSpPr>
          <p:cNvPr id="5" name="Rezervirano mjesto sadržaja 2"/>
          <p:cNvSpPr txBox="1">
            <a:spLocks/>
          </p:cNvSpPr>
          <p:nvPr/>
        </p:nvSpPr>
        <p:spPr bwMode="auto">
          <a:xfrm>
            <a:off x="1989652" y="4050500"/>
            <a:ext cx="7556500" cy="50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rgbClr val="FFFFFF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0EE63"/>
              </a:buClr>
              <a:buSzPct val="75000"/>
              <a:buFont typeface="Wingdings" pitchFamily="2" charset="2"/>
              <a:buChar char="n"/>
              <a:defRPr sz="2800" kern="1200">
                <a:solidFill>
                  <a:srgbClr val="FFFFFF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400" kern="1200">
                <a:solidFill>
                  <a:srgbClr val="FFFFFF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0EE63"/>
              </a:buClr>
              <a:buSzPct val="75000"/>
              <a:buFont typeface="Wingdings" pitchFamily="2" charset="2"/>
              <a:buChar char="n"/>
              <a:defRPr sz="2000" kern="1200">
                <a:solidFill>
                  <a:srgbClr val="FFFFFF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rgbClr val="FFFFFF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dirty="0">
                <a:solidFill>
                  <a:schemeClr val="tx1"/>
                </a:solidFill>
              </a:rPr>
              <a:t>Odgovor:</a:t>
            </a:r>
          </a:p>
          <a:p>
            <a:pPr marL="228600" lvl="1" indent="0">
              <a:buNone/>
            </a:pPr>
            <a:r>
              <a:rPr lang="hr-HR" sz="2400" dirty="0">
                <a:solidFill>
                  <a:schemeClr val="tx1"/>
                </a:solidFill>
              </a:rPr>
              <a:t>razred</a:t>
            </a:r>
          </a:p>
          <a:p>
            <a:pPr marL="228600" lvl="1" indent="0">
              <a:buNone/>
            </a:pPr>
            <a:r>
              <a:rPr lang="hr-HR" sz="2400" dirty="0">
                <a:solidFill>
                  <a:schemeClr val="tx1"/>
                </a:solidFill>
              </a:rPr>
              <a:t>ime</a:t>
            </a:r>
          </a:p>
        </p:txBody>
      </p:sp>
    </p:spTree>
    <p:extLst>
      <p:ext uri="{BB962C8B-B14F-4D97-AF65-F5344CB8AC3E}">
        <p14:creationId xmlns:p14="http://schemas.microsoft.com/office/powerpoint/2010/main" val="177859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ZADATAK: DANI BEZ ŠKOLE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64634" y="1441375"/>
            <a:ext cx="11120967" cy="4144963"/>
          </a:xfrm>
        </p:spPr>
        <p:txBody>
          <a:bodyPr/>
          <a:lstStyle/>
          <a:p>
            <a:r>
              <a:rPr lang="hr-HR" dirty="0" smtClean="0"/>
              <a:t>Svakog učenika zanima koliko dana u godini nema nastave.</a:t>
            </a:r>
          </a:p>
          <a:p>
            <a:r>
              <a:rPr lang="hr-HR" dirty="0" smtClean="0"/>
              <a:t>Korisnik će u program unijeti broj nastavnih dana, a program će ispisati broj slobodnih dana u godini. 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870213" y="4266177"/>
            <a:ext cx="2016224" cy="59392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dirty="0">
                <a:solidFill>
                  <a:srgbClr val="0070C0"/>
                </a:solidFill>
                <a:ea typeface="ＭＳ Ｐゴシック"/>
              </a:rPr>
              <a:t>ULAZ</a:t>
            </a:r>
          </a:p>
        </p:txBody>
      </p:sp>
      <p:sp>
        <p:nvSpPr>
          <p:cNvPr id="5" name="Rectangle 4"/>
          <p:cNvSpPr/>
          <p:nvPr/>
        </p:nvSpPr>
        <p:spPr>
          <a:xfrm>
            <a:off x="870213" y="5041733"/>
            <a:ext cx="2016224" cy="54868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dirty="0">
                <a:solidFill>
                  <a:srgbClr val="0070C0"/>
                </a:solidFill>
                <a:ea typeface="ＭＳ Ｐゴシック"/>
              </a:rPr>
              <a:t>OBRADA</a:t>
            </a:r>
          </a:p>
        </p:txBody>
      </p:sp>
      <p:sp>
        <p:nvSpPr>
          <p:cNvPr id="6" name="Rectangle 5"/>
          <p:cNvSpPr/>
          <p:nvPr/>
        </p:nvSpPr>
        <p:spPr>
          <a:xfrm>
            <a:off x="870213" y="5767968"/>
            <a:ext cx="2016224" cy="54868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dirty="0">
                <a:solidFill>
                  <a:srgbClr val="0070C0"/>
                </a:solidFill>
                <a:ea typeface="ＭＳ Ｐゴシック"/>
              </a:rPr>
              <a:t>IZLAZ</a:t>
            </a:r>
          </a:p>
        </p:txBody>
      </p:sp>
      <p:cxnSp>
        <p:nvCxnSpPr>
          <p:cNvPr id="7" name="Straight Arrow Connector 6"/>
          <p:cNvCxnSpPr>
            <a:stCxn id="4" idx="2"/>
            <a:endCxn id="5" idx="0"/>
          </p:cNvCxnSpPr>
          <p:nvPr/>
        </p:nvCxnSpPr>
        <p:spPr>
          <a:xfrm>
            <a:off x="1878325" y="4860103"/>
            <a:ext cx="0" cy="1816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>
            <a:off x="1878325" y="5590413"/>
            <a:ext cx="0" cy="1775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86437" y="4394883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Unesi  </a:t>
            </a:r>
            <a:r>
              <a:rPr lang="hr-HR" dirty="0" smtClean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broj nastavnih dana  (</a:t>
            </a:r>
            <a:r>
              <a:rPr lang="hr-HR" dirty="0" err="1" smtClean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br</a:t>
            </a:r>
            <a:r>
              <a:rPr lang="hr-HR" dirty="0" smtClean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)</a:t>
            </a:r>
            <a:endParaRPr lang="hr-HR" dirty="0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3914" y="5106499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b</a:t>
            </a:r>
            <a:r>
              <a:rPr lang="hr-HR" dirty="0" err="1" smtClean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ez_skole</a:t>
            </a:r>
            <a:r>
              <a:rPr lang="hr-HR" dirty="0" smtClean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=365-br</a:t>
            </a:r>
            <a:endParaRPr lang="hr-HR" dirty="0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3914" y="5804076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Ispiši </a:t>
            </a:r>
            <a:r>
              <a:rPr lang="hr-HR" dirty="0" err="1" smtClean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bez_skole</a:t>
            </a:r>
            <a:endParaRPr lang="hr-HR" dirty="0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2923914" y="3663915"/>
            <a:ext cx="2332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b="1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algoritam</a:t>
            </a:r>
            <a:r>
              <a:rPr lang="hr-HR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:</a:t>
            </a: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2"/>
          <a:srcRect t="13190" r="48233" b="74333"/>
          <a:stretch/>
        </p:blipFill>
        <p:spPr>
          <a:xfrm>
            <a:off x="6669695" y="4357102"/>
            <a:ext cx="5444679" cy="814225"/>
          </a:xfrm>
          <a:prstGeom prst="rect">
            <a:avLst/>
          </a:prstGeom>
        </p:spPr>
      </p:pic>
      <p:sp>
        <p:nvSpPr>
          <p:cNvPr id="16" name="TekstniOkvir 15"/>
          <p:cNvSpPr txBox="1"/>
          <p:nvPr/>
        </p:nvSpPr>
        <p:spPr>
          <a:xfrm>
            <a:off x="6891498" y="3683267"/>
            <a:ext cx="250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b="1" dirty="0" smtClean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Program u </a:t>
            </a:r>
            <a:r>
              <a:rPr lang="hr-HR" b="1" dirty="0" err="1" smtClean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Pythonu</a:t>
            </a:r>
            <a:r>
              <a:rPr lang="hr-HR" dirty="0" smtClean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:</a:t>
            </a:r>
            <a:endParaRPr lang="hr-HR" dirty="0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022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28809" y="396941"/>
            <a:ext cx="8020279" cy="6313179"/>
          </a:xfrm>
        </p:spPr>
        <p:txBody>
          <a:bodyPr/>
          <a:lstStyle/>
          <a:p>
            <a:pPr marL="0" indent="0">
              <a:buNone/>
            </a:pPr>
            <a:r>
              <a:rPr lang="hr-HR" sz="3600" dirty="0">
                <a:solidFill>
                  <a:schemeClr val="accent1"/>
                </a:solidFill>
                <a:cs typeface="+mj-cs"/>
              </a:rPr>
              <a:t>ZADATAK: MASLINIK ŠJOR BEPA</a:t>
            </a:r>
          </a:p>
          <a:p>
            <a:r>
              <a:rPr lang="hr-HR" dirty="0" smtClean="0"/>
              <a:t>Šjor Bepo ima 4 maslinika i 4 sina.</a:t>
            </a:r>
          </a:p>
          <a:p>
            <a:r>
              <a:rPr lang="hr-HR" dirty="0" smtClean="0"/>
              <a:t>Svaki sin nadgleda berbu u jednom masliniku.</a:t>
            </a:r>
          </a:p>
          <a:p>
            <a:r>
              <a:rPr lang="hr-HR" dirty="0" smtClean="0"/>
              <a:t>Šjor Bepo čeka da mu svaki sin javi koliko je kilograma ubrano kako bi znao koliko će imati ukupno kilograma maslina za izradu ulja.</a:t>
            </a:r>
          </a:p>
        </p:txBody>
      </p:sp>
      <p:pic>
        <p:nvPicPr>
          <p:cNvPr id="2050" name="Picture 2" descr="Image result for maslin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635" y="160203"/>
            <a:ext cx="2377486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aslini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635" y="1848688"/>
            <a:ext cx="2357858" cy="153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maslini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636" y="3598774"/>
            <a:ext cx="2383307" cy="147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maslini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2"/>
          <a:stretch/>
        </p:blipFill>
        <p:spPr bwMode="auto">
          <a:xfrm>
            <a:off x="9550823" y="5233065"/>
            <a:ext cx="2371299" cy="16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1559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MASLINIK ŠJOR BEPA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173901" y="2012011"/>
            <a:ext cx="2016224" cy="114884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dirty="0">
                <a:solidFill>
                  <a:srgbClr val="0070C0"/>
                </a:solidFill>
                <a:ea typeface="ＭＳ Ｐゴシック"/>
              </a:rPr>
              <a:t>ULAZ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134" y="3512619"/>
            <a:ext cx="2016224" cy="54868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dirty="0">
                <a:solidFill>
                  <a:srgbClr val="0070C0"/>
                </a:solidFill>
                <a:ea typeface="ＭＳ Ｐゴシック"/>
              </a:rPr>
              <a:t>OBRADA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891" y="4456694"/>
            <a:ext cx="2016224" cy="54868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dirty="0">
                <a:solidFill>
                  <a:srgbClr val="0070C0"/>
                </a:solidFill>
                <a:ea typeface="ＭＳ Ｐゴシック"/>
              </a:rPr>
              <a:t>IZLAZ</a:t>
            </a:r>
          </a:p>
        </p:txBody>
      </p:sp>
      <p:cxnSp>
        <p:nvCxnSpPr>
          <p:cNvPr id="7" name="Straight Arrow Connector 6"/>
          <p:cNvCxnSpPr>
            <a:stCxn id="4" idx="2"/>
            <a:endCxn id="5" idx="0"/>
          </p:cNvCxnSpPr>
          <p:nvPr/>
        </p:nvCxnSpPr>
        <p:spPr>
          <a:xfrm flipH="1">
            <a:off x="1173247" y="3160856"/>
            <a:ext cx="8767" cy="3427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>
            <a:off x="1173246" y="4052262"/>
            <a:ext cx="0" cy="4044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90125" y="2012011"/>
            <a:ext cx="4724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Unesi  količinu ubranu na 1. masliniku (m1)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Unesi  količinu ubranu na 2. masliniku (m2)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Unesi  količinu ubranu na 3. masliniku (m3)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Unesi  količinu ubranu na 4. masliniku (m4)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5580" y="3593256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dirty="0" smtClean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m=m1+m2+m3+m4</a:t>
            </a:r>
            <a:endParaRPr lang="hr-HR" dirty="0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580" y="445669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Ispiši m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2241115" y="1336256"/>
            <a:ext cx="2332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b="1" dirty="0" smtClean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algoritam:</a:t>
            </a:r>
            <a:endParaRPr lang="hr-HR" b="1" dirty="0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2"/>
          <a:srcRect t="7949" r="43715" b="72733"/>
          <a:stretch/>
        </p:blipFill>
        <p:spPr>
          <a:xfrm>
            <a:off x="6914495" y="2012011"/>
            <a:ext cx="5277080" cy="1552084"/>
          </a:xfrm>
          <a:prstGeom prst="rect">
            <a:avLst/>
          </a:prstGeom>
        </p:spPr>
      </p:pic>
      <p:sp>
        <p:nvSpPr>
          <p:cNvPr id="14" name="Pravokutnik 13"/>
          <p:cNvSpPr/>
          <p:nvPr/>
        </p:nvSpPr>
        <p:spPr>
          <a:xfrm>
            <a:off x="7048157" y="1282818"/>
            <a:ext cx="2283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b="1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Python</a:t>
            </a:r>
            <a:r>
              <a:rPr lang="hr-HR" b="1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kod</a:t>
            </a:r>
          </a:p>
        </p:txBody>
      </p:sp>
    </p:spTree>
    <p:extLst>
      <p:ext uri="{BB962C8B-B14F-4D97-AF65-F5344CB8AC3E}">
        <p14:creationId xmlns:p14="http://schemas.microsoft.com/office/powerpoint/2010/main" val="1978824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Zadatak: Bajadera</a:t>
            </a:r>
            <a:endParaRPr lang="hr-HR" sz="1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437" y="1074797"/>
            <a:ext cx="1044337" cy="17363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84287" y="3776620"/>
            <a:ext cx="2016224" cy="54868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dirty="0">
                <a:solidFill>
                  <a:srgbClr val="0070C0"/>
                </a:solidFill>
                <a:ea typeface="ＭＳ Ｐゴシック"/>
              </a:rPr>
              <a:t>ULAZ</a:t>
            </a:r>
          </a:p>
        </p:txBody>
      </p:sp>
      <p:sp>
        <p:nvSpPr>
          <p:cNvPr id="9" name="Rectangle 8"/>
          <p:cNvSpPr/>
          <p:nvPr/>
        </p:nvSpPr>
        <p:spPr>
          <a:xfrm>
            <a:off x="1775520" y="4668027"/>
            <a:ext cx="2016224" cy="54868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dirty="0">
                <a:solidFill>
                  <a:srgbClr val="0070C0"/>
                </a:solidFill>
                <a:ea typeface="ＭＳ Ｐゴシック"/>
              </a:rPr>
              <a:t>OBRADA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75520" y="5621139"/>
            <a:ext cx="2016224" cy="54868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dirty="0">
                <a:solidFill>
                  <a:srgbClr val="0070C0"/>
                </a:solidFill>
                <a:ea typeface="ＭＳ Ｐゴシック"/>
              </a:rPr>
              <a:t>IZLAZ</a:t>
            </a:r>
          </a:p>
        </p:txBody>
      </p:sp>
      <p:cxnSp>
        <p:nvCxnSpPr>
          <p:cNvPr id="11" name="Straight Arrow Connector 10"/>
          <p:cNvCxnSpPr>
            <a:stCxn id="8" idx="2"/>
            <a:endCxn id="9" idx="0"/>
          </p:cNvCxnSpPr>
          <p:nvPr/>
        </p:nvCxnSpPr>
        <p:spPr>
          <a:xfrm flipH="1">
            <a:off x="2783633" y="4325301"/>
            <a:ext cx="8767" cy="3427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2"/>
            <a:endCxn id="10" idx="0"/>
          </p:cNvCxnSpPr>
          <p:nvPr/>
        </p:nvCxnSpPr>
        <p:spPr>
          <a:xfrm>
            <a:off x="2783632" y="5216707"/>
            <a:ext cx="0" cy="4044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0741" y="3857575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Unesi broj bajadera (N)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3753" y="4711808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bajadere=N-3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09941" y="5651956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Ispiši bajadere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6618993" y="3150398"/>
            <a:ext cx="2332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b="1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Python</a:t>
            </a:r>
            <a:r>
              <a:rPr lang="hr-HR" b="1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kod: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4141545" y="3150398"/>
            <a:ext cx="2332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b="1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algoritam: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674400" y="1086664"/>
            <a:ext cx="7445937" cy="172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0EE63"/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400" kern="120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0EE63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2C816"/>
              </a:buClr>
            </a:pPr>
            <a:r>
              <a:rPr lang="hr-HR" sz="2000" dirty="0">
                <a:solidFill>
                  <a:prstClr val="black"/>
                </a:solidFill>
              </a:rPr>
              <a:t>Nakon nedjeljnog ručka, mali Krešimir od mame za desert dobio je N bajadera. Krešimir je jednu bajaderu dao tati, jednu mami, jednu sestri, a ostatak je pojeo sam.</a:t>
            </a:r>
          </a:p>
          <a:p>
            <a:pPr>
              <a:buClr>
                <a:srgbClr val="A2C816"/>
              </a:buClr>
            </a:pPr>
            <a:r>
              <a:rPr lang="hr-HR" sz="2000" dirty="0">
                <a:solidFill>
                  <a:prstClr val="black"/>
                </a:solidFill>
              </a:rPr>
              <a:t>Koliko je bajadera pojeo Krešimir?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9332437" y="76368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Primjer:</a:t>
            </a:r>
          </a:p>
        </p:txBody>
      </p:sp>
      <p:sp>
        <p:nvSpPr>
          <p:cNvPr id="19" name="Pravokutnik 18"/>
          <p:cNvSpPr/>
          <p:nvPr/>
        </p:nvSpPr>
        <p:spPr>
          <a:xfrm>
            <a:off x="9120336" y="484188"/>
            <a:ext cx="1481050" cy="23938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white"/>
              </a:solidFill>
              <a:ea typeface="ＭＳ Ｐゴシック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160" y="3892150"/>
            <a:ext cx="3420370" cy="77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73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Slikovni rezultat za santa clause el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" y="-274320"/>
            <a:ext cx="11082528" cy="751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73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POMOZI DJEDA MRAZU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6617" y="1290987"/>
            <a:ext cx="11120967" cy="4144963"/>
          </a:xfrm>
        </p:spPr>
        <p:txBody>
          <a:bodyPr/>
          <a:lstStyle/>
          <a:p>
            <a:r>
              <a:rPr lang="hr-HR" dirty="0" smtClean="0"/>
              <a:t>Djed Mraz ima sve više posla….treba mu pomoć u organizaciji vremena. Njegove saonice prijeđu 500 kilometara za jedan sat.</a:t>
            </a:r>
          </a:p>
          <a:p>
            <a:r>
              <a:rPr lang="hr-HR" dirty="0" smtClean="0"/>
              <a:t>Napravi program kojim se unosi udaljenost od Laponije do odredišnog mjesta Djeda Mraza i potom ispiši koliko vremena (sati) treba Djeda Mrazu da dođe do tog grada.</a:t>
            </a:r>
          </a:p>
          <a:p>
            <a:r>
              <a:rPr lang="hr-HR" dirty="0" smtClean="0"/>
              <a:t>Prilikom pokretanja programa unesi sljedeće udaljenosti (vrijednosti saznaj uz pomoć Google </a:t>
            </a:r>
            <a:r>
              <a:rPr lang="hr-HR" dirty="0" err="1" smtClean="0"/>
              <a:t>Mapsa</a:t>
            </a:r>
            <a:r>
              <a:rPr lang="hr-HR" dirty="0" smtClean="0"/>
              <a:t>):</a:t>
            </a:r>
          </a:p>
          <a:p>
            <a:pPr lvl="1"/>
            <a:r>
              <a:rPr lang="hr-HR" dirty="0" smtClean="0"/>
              <a:t>Laponija – Split</a:t>
            </a:r>
          </a:p>
          <a:p>
            <a:pPr lvl="1"/>
            <a:r>
              <a:rPr lang="hr-HR" dirty="0" smtClean="0"/>
              <a:t>Laponija – glavni grad Danske</a:t>
            </a:r>
          </a:p>
          <a:p>
            <a:pPr lvl="1"/>
            <a:r>
              <a:rPr lang="hr-HR" dirty="0" smtClean="0"/>
              <a:t>Laponije – glavni grad Češke</a:t>
            </a:r>
          </a:p>
          <a:p>
            <a:endParaRPr lang="hr-HR" dirty="0"/>
          </a:p>
        </p:txBody>
      </p:sp>
      <p:pic>
        <p:nvPicPr>
          <p:cNvPr id="1026" name="Picture 2" descr="Slikovni rezultat za google ma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95" y="493515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681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Dijelovi algoritma / programa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8866" y="3760336"/>
            <a:ext cx="8489451" cy="634555"/>
          </a:xfrm>
        </p:spPr>
        <p:txBody>
          <a:bodyPr/>
          <a:lstStyle/>
          <a:p>
            <a:r>
              <a:rPr lang="hr-HR" dirty="0" smtClean="0"/>
              <a:t>podatci koje korisnik programa mora unijeti </a:t>
            </a: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/>
          </p:nvPr>
        </p:nvGraphicFramePr>
        <p:xfrm>
          <a:off x="3014663" y="1600201"/>
          <a:ext cx="5572125" cy="2160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a 4"/>
          <p:cNvGrpSpPr/>
          <p:nvPr/>
        </p:nvGrpSpPr>
        <p:grpSpPr>
          <a:xfrm>
            <a:off x="1713338" y="3543520"/>
            <a:ext cx="1728450" cy="864054"/>
            <a:chOff x="2661" y="648040"/>
            <a:chExt cx="1728450" cy="864054"/>
          </a:xfrm>
        </p:grpSpPr>
        <p:sp>
          <p:nvSpPr>
            <p:cNvPr id="6" name="Zaobljeni pravokutnik 5"/>
            <p:cNvSpPr/>
            <p:nvPr/>
          </p:nvSpPr>
          <p:spPr>
            <a:xfrm>
              <a:off x="2661" y="648040"/>
              <a:ext cx="1728450" cy="86405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Zaobljeni pravokutnik 4"/>
            <p:cNvSpPr txBox="1"/>
            <p:nvPr/>
          </p:nvSpPr>
          <p:spPr>
            <a:xfrm>
              <a:off x="44841" y="690220"/>
              <a:ext cx="1644090" cy="779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3200" dirty="0">
                  <a:solidFill>
                    <a:prstClr val="white"/>
                  </a:solidFill>
                  <a:ea typeface="ＭＳ Ｐゴシック"/>
                </a:rPr>
                <a:t>Unos</a:t>
              </a:r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1707804" y="4516977"/>
            <a:ext cx="1728450" cy="864054"/>
            <a:chOff x="1921837" y="648040"/>
            <a:chExt cx="1728450" cy="864054"/>
          </a:xfrm>
        </p:grpSpPr>
        <p:sp>
          <p:nvSpPr>
            <p:cNvPr id="9" name="Zaobljeni pravokutnik 8"/>
            <p:cNvSpPr/>
            <p:nvPr/>
          </p:nvSpPr>
          <p:spPr>
            <a:xfrm>
              <a:off x="1921837" y="648040"/>
              <a:ext cx="1728450" cy="86405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581191"/>
                <a:satOff val="-10084"/>
                <a:lumOff val="13136"/>
                <a:alphaOff val="0"/>
              </a:schemeClr>
            </a:fillRef>
            <a:effectRef idx="0">
              <a:schemeClr val="accent3">
                <a:hueOff val="4581191"/>
                <a:satOff val="-10084"/>
                <a:lumOff val="1313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Zaobljeni pravokutnik 4"/>
            <p:cNvSpPr txBox="1"/>
            <p:nvPr/>
          </p:nvSpPr>
          <p:spPr>
            <a:xfrm>
              <a:off x="1964017" y="690220"/>
              <a:ext cx="1644090" cy="779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3200" dirty="0">
                  <a:solidFill>
                    <a:prstClr val="white"/>
                  </a:solidFill>
                  <a:ea typeface="ＭＳ Ｐゴシック"/>
                </a:rPr>
                <a:t>Obrada</a:t>
              </a:r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438866" y="4753578"/>
            <a:ext cx="8489451" cy="76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0EE63"/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400" kern="120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0EE63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2C816"/>
              </a:buClr>
            </a:pPr>
            <a:r>
              <a:rPr lang="hr-HR" dirty="0">
                <a:solidFill>
                  <a:prstClr val="black">
                    <a:lumMod val="95000"/>
                    <a:lumOff val="5000"/>
                  </a:prstClr>
                </a:solidFill>
              </a:rPr>
              <a:t>postupak tj. radnje nad ulaznim podatcima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462792" y="5605373"/>
            <a:ext cx="8347289" cy="197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0EE63"/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400" kern="120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0EE63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2C816"/>
              </a:buClr>
            </a:pPr>
            <a:r>
              <a:rPr lang="hr-HR" dirty="0">
                <a:solidFill>
                  <a:prstClr val="black">
                    <a:lumMod val="95000"/>
                    <a:lumOff val="5000"/>
                  </a:prstClr>
                </a:solidFill>
              </a:rPr>
              <a:t>rješenje tj. rezultat obrade koji se dobije na ekranu</a:t>
            </a:r>
          </a:p>
        </p:txBody>
      </p:sp>
      <p:grpSp>
        <p:nvGrpSpPr>
          <p:cNvPr id="17" name="Grupa 16"/>
          <p:cNvGrpSpPr/>
          <p:nvPr/>
        </p:nvGrpSpPr>
        <p:grpSpPr>
          <a:xfrm>
            <a:off x="1692162" y="5563193"/>
            <a:ext cx="1728450" cy="864054"/>
            <a:chOff x="3841013" y="648040"/>
            <a:chExt cx="1728450" cy="864054"/>
          </a:xfrm>
        </p:grpSpPr>
        <p:sp>
          <p:nvSpPr>
            <p:cNvPr id="18" name="Zaobljeni pravokutnik 17"/>
            <p:cNvSpPr/>
            <p:nvPr/>
          </p:nvSpPr>
          <p:spPr>
            <a:xfrm>
              <a:off x="3841013" y="648040"/>
              <a:ext cx="1728450" cy="86405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162382"/>
                <a:satOff val="-20169"/>
                <a:lumOff val="26273"/>
                <a:alphaOff val="0"/>
              </a:schemeClr>
            </a:fillRef>
            <a:effectRef idx="0">
              <a:schemeClr val="accent3">
                <a:hueOff val="9162382"/>
                <a:satOff val="-20169"/>
                <a:lumOff val="262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Zaobljeni pravokutnik 4"/>
            <p:cNvSpPr txBox="1"/>
            <p:nvPr/>
          </p:nvSpPr>
          <p:spPr>
            <a:xfrm>
              <a:off x="3883193" y="690220"/>
              <a:ext cx="1644090" cy="779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3200" dirty="0">
                  <a:solidFill>
                    <a:prstClr val="white"/>
                  </a:solidFill>
                  <a:ea typeface="ＭＳ Ｐゴシック"/>
                </a:rPr>
                <a:t>Izlaz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11299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POMOZI DJEDA MRAZU </a:t>
            </a:r>
            <a:r>
              <a:rPr lang="hr-HR" dirty="0" smtClean="0"/>
              <a:t>– 1</a:t>
            </a:r>
            <a:br>
              <a:rPr lang="hr-HR" dirty="0" smtClean="0"/>
            </a:br>
            <a:r>
              <a:rPr lang="hr-HR" dirty="0" smtClean="0"/>
              <a:t>rješenje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96084" y="1992218"/>
            <a:ext cx="11120967" cy="4144963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t="11944" r="34691" b="76438"/>
          <a:stretch/>
        </p:blipFill>
        <p:spPr>
          <a:xfrm>
            <a:off x="481598" y="2736113"/>
            <a:ext cx="9090514" cy="1057620"/>
          </a:xfrm>
          <a:prstGeom prst="rect">
            <a:avLst/>
          </a:prstGeom>
        </p:spPr>
      </p:pic>
      <p:sp>
        <p:nvSpPr>
          <p:cNvPr id="5" name="Oblačić s crtom 2 (crta isticanja) 4"/>
          <p:cNvSpPr/>
          <p:nvPr/>
        </p:nvSpPr>
        <p:spPr>
          <a:xfrm>
            <a:off x="7954178" y="2596438"/>
            <a:ext cx="2236424" cy="352539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5625"/>
              <a:gd name="adj6" fmla="val -589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ULAZ</a:t>
            </a:r>
            <a:endParaRPr lang="hr-HR" dirty="0"/>
          </a:p>
        </p:txBody>
      </p:sp>
      <p:sp>
        <p:nvSpPr>
          <p:cNvPr id="6" name="Oblačić s crtom 2 (crta isticanja) 5"/>
          <p:cNvSpPr/>
          <p:nvPr/>
        </p:nvSpPr>
        <p:spPr>
          <a:xfrm>
            <a:off x="7954178" y="3018032"/>
            <a:ext cx="2236424" cy="352539"/>
          </a:xfrm>
          <a:prstGeom prst="accentCallout2">
            <a:avLst>
              <a:gd name="adj1" fmla="val 50000"/>
              <a:gd name="adj2" fmla="val -4885"/>
              <a:gd name="adj3" fmla="val 62500"/>
              <a:gd name="adj4" fmla="val -16667"/>
              <a:gd name="adj5" fmla="val 65625"/>
              <a:gd name="adj6" fmla="val -19789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OBRADA</a:t>
            </a:r>
            <a:endParaRPr lang="hr-HR" dirty="0"/>
          </a:p>
        </p:txBody>
      </p:sp>
      <p:sp>
        <p:nvSpPr>
          <p:cNvPr id="7" name="Oblačić s crtom 2 (crta isticanja) 6"/>
          <p:cNvSpPr/>
          <p:nvPr/>
        </p:nvSpPr>
        <p:spPr>
          <a:xfrm>
            <a:off x="9826468" y="3441194"/>
            <a:ext cx="2236424" cy="352539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1250"/>
              <a:gd name="adj6" fmla="val -3188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IZLAZ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6633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POMOZI DJEDA </a:t>
            </a:r>
            <a:r>
              <a:rPr lang="hr-HR" dirty="0" smtClean="0"/>
              <a:t>MRAZU-2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6738" y="1356805"/>
            <a:ext cx="6394535" cy="4144963"/>
          </a:xfrm>
        </p:spPr>
        <p:txBody>
          <a:bodyPr/>
          <a:lstStyle/>
          <a:p>
            <a:r>
              <a:rPr lang="hr-HR" dirty="0" smtClean="0"/>
              <a:t>U selu Djeda Božićnjaka se s početkom adventa pakiraju božićni pokloni.</a:t>
            </a:r>
          </a:p>
          <a:p>
            <a:r>
              <a:rPr lang="hr-HR" dirty="0" smtClean="0"/>
              <a:t>Programom unesi broj dana do Božića i broj poklona koje vilenjaci pripremaju u jednom danu.</a:t>
            </a:r>
          </a:p>
          <a:p>
            <a:r>
              <a:rPr lang="hr-HR" dirty="0" smtClean="0"/>
              <a:t>Ispiši koliko poklona će pripremiti do Božića</a:t>
            </a:r>
          </a:p>
        </p:txBody>
      </p:sp>
      <p:pic>
        <p:nvPicPr>
          <p:cNvPr id="2052" name="Picture 4" descr="Slikovni rezultat za santa clause elfs pac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36" y="91054"/>
            <a:ext cx="5721364" cy="514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t="7466" r="11473" b="69656"/>
          <a:stretch/>
        </p:blipFill>
        <p:spPr>
          <a:xfrm>
            <a:off x="454446" y="5469874"/>
            <a:ext cx="11737554" cy="1388126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0399923" y="634571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rješenje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213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POMOZI DJEDA </a:t>
            </a:r>
            <a:r>
              <a:rPr lang="hr-HR" dirty="0" smtClean="0"/>
              <a:t>MRAZU-3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3105" y="1522057"/>
            <a:ext cx="6792024" cy="4144963"/>
          </a:xfrm>
        </p:spPr>
        <p:txBody>
          <a:bodyPr/>
          <a:lstStyle/>
          <a:p>
            <a:r>
              <a:rPr lang="hr-HR" dirty="0" smtClean="0"/>
              <a:t>Vilenjake zanima koliko novca moraju izdvojiti za ukrasni papir i trake.</a:t>
            </a:r>
          </a:p>
          <a:p>
            <a:r>
              <a:rPr lang="hr-HR" dirty="0" smtClean="0"/>
              <a:t> Programom se unose:</a:t>
            </a:r>
          </a:p>
          <a:p>
            <a:pPr lvl="1"/>
            <a:r>
              <a:rPr lang="hr-HR" dirty="0" smtClean="0"/>
              <a:t>broj rola papira</a:t>
            </a:r>
          </a:p>
          <a:p>
            <a:pPr lvl="1"/>
            <a:r>
              <a:rPr lang="hr-HR" dirty="0" smtClean="0"/>
              <a:t>broj ukrasnih traka</a:t>
            </a:r>
          </a:p>
          <a:p>
            <a:pPr lvl="1"/>
            <a:r>
              <a:rPr lang="hr-HR" dirty="0"/>
              <a:t>c</a:t>
            </a:r>
            <a:r>
              <a:rPr lang="hr-HR" dirty="0" smtClean="0"/>
              <a:t>ijena jedne role papira</a:t>
            </a:r>
          </a:p>
          <a:p>
            <a:pPr lvl="1"/>
            <a:r>
              <a:rPr lang="hr-HR" dirty="0" smtClean="0"/>
              <a:t>cijena jedne trake.</a:t>
            </a:r>
          </a:p>
          <a:p>
            <a:pPr marL="0" indent="0">
              <a:buNone/>
            </a:pPr>
            <a:r>
              <a:rPr lang="hr-HR" dirty="0" smtClean="0"/>
              <a:t>Program ispisuje ukupan iznos koji vilenjaci moraju platiti.</a:t>
            </a:r>
          </a:p>
        </p:txBody>
      </p:sp>
      <p:pic>
        <p:nvPicPr>
          <p:cNvPr id="1026" name="Picture 2" descr="Slikovni rezultat za decoration paper and ribb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00" y="41217"/>
            <a:ext cx="40481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decoration ribb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009" y="3689312"/>
            <a:ext cx="3018685" cy="301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>
            <a:off x="8503480" y="607660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rješenje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524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POMOZI DJEDA </a:t>
            </a:r>
            <a:r>
              <a:rPr lang="hr-HR" dirty="0" smtClean="0"/>
              <a:t>MRAZU-3</a:t>
            </a:r>
            <a:br>
              <a:rPr lang="hr-HR" dirty="0" smtClean="0"/>
            </a:br>
            <a:r>
              <a:rPr lang="hr-HR" dirty="0" smtClean="0"/>
              <a:t>rješenje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t="8186" r="29285" b="59308"/>
          <a:stretch/>
        </p:blipFill>
        <p:spPr>
          <a:xfrm>
            <a:off x="794235" y="2666081"/>
            <a:ext cx="9945732" cy="226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92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POMOZI DJEDA </a:t>
            </a:r>
            <a:r>
              <a:rPr lang="hr-HR" dirty="0" smtClean="0"/>
              <a:t>MRAZU-3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0054" y="1246636"/>
            <a:ext cx="6792024" cy="4144963"/>
          </a:xfrm>
        </p:spPr>
        <p:txBody>
          <a:bodyPr/>
          <a:lstStyle/>
          <a:p>
            <a:r>
              <a:rPr lang="hr-HR" dirty="0" smtClean="0"/>
              <a:t>Vilenjake zanima koliko rola ukrasnog papira i ukrasne trake trebaju naručiti. Jedna rola papira je dovoljna za 10 poklona, a jedna traka za 25 poklona.</a:t>
            </a:r>
          </a:p>
          <a:p>
            <a:r>
              <a:rPr lang="hr-HR" dirty="0" smtClean="0"/>
              <a:t>Napiši program kojim se unosi broj poklona koje treba zapakirati, a ispisuje broj potrebnih rola papira i traka. </a:t>
            </a:r>
          </a:p>
        </p:txBody>
      </p:sp>
      <p:pic>
        <p:nvPicPr>
          <p:cNvPr id="1026" name="Picture 2" descr="Slikovni rezultat za decoration paper and ribb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00" y="41217"/>
            <a:ext cx="40481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decoration ribb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009" y="3689312"/>
            <a:ext cx="3018685" cy="301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>
            <a:off x="8503480" y="607660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rješenje</a:t>
            </a:r>
            <a:endParaRPr lang="hr-HR" dirty="0">
              <a:solidFill>
                <a:srgbClr val="FF0000"/>
              </a:solidFill>
            </a:endParaRPr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766088"/>
              </p:ext>
            </p:extLst>
          </p:nvPr>
        </p:nvGraphicFramePr>
        <p:xfrm>
          <a:off x="666276" y="5070765"/>
          <a:ext cx="7213767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589">
                  <a:extLst>
                    <a:ext uri="{9D8B030D-6E8A-4147-A177-3AD203B41FA5}">
                      <a16:colId xmlns:a16="http://schemas.microsoft.com/office/drawing/2014/main" val="3299151119"/>
                    </a:ext>
                  </a:extLst>
                </a:gridCol>
                <a:gridCol w="2404589">
                  <a:extLst>
                    <a:ext uri="{9D8B030D-6E8A-4147-A177-3AD203B41FA5}">
                      <a16:colId xmlns:a16="http://schemas.microsoft.com/office/drawing/2014/main" val="2494530790"/>
                    </a:ext>
                  </a:extLst>
                </a:gridCol>
                <a:gridCol w="2404589">
                  <a:extLst>
                    <a:ext uri="{9D8B030D-6E8A-4147-A177-3AD203B41FA5}">
                      <a16:colId xmlns:a16="http://schemas.microsoft.com/office/drawing/2014/main" val="2869322370"/>
                    </a:ext>
                  </a:extLst>
                </a:gridCol>
              </a:tblGrid>
              <a:tr h="281978">
                <a:tc>
                  <a:txBody>
                    <a:bodyPr/>
                    <a:lstStyle/>
                    <a:p>
                      <a:r>
                        <a:rPr lang="hr-HR" dirty="0" smtClean="0"/>
                        <a:t>PRIMJER ULAZA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25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63823"/>
                  </a:ext>
                </a:extLst>
              </a:tr>
              <a:tr h="486702">
                <a:tc>
                  <a:txBody>
                    <a:bodyPr/>
                    <a:lstStyle/>
                    <a:p>
                      <a:r>
                        <a:rPr lang="hr-HR" dirty="0" smtClean="0"/>
                        <a:t>IZLAZ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 PAPIR</a:t>
                      </a:r>
                    </a:p>
                    <a:p>
                      <a:r>
                        <a:rPr lang="hr-HR" dirty="0" smtClean="0"/>
                        <a:t>1 TRAKA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 PAPIRA</a:t>
                      </a:r>
                    </a:p>
                    <a:p>
                      <a:r>
                        <a:rPr lang="hr-HR" dirty="0" smtClean="0"/>
                        <a:t>1 TRAKA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481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1945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31825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Primjena algoritama SLIJEDA u programskom jeziku </a:t>
            </a:r>
            <a:r>
              <a:rPr lang="hr-HR" dirty="0" err="1" smtClean="0"/>
              <a:t>Python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Poveznica za preuzimanje programa (besplatan): </a:t>
            </a:r>
            <a:r>
              <a:rPr lang="hr-HR" dirty="0" smtClean="0">
                <a:hlinkClick r:id="rId2"/>
              </a:rPr>
              <a:t>https</a:t>
            </a:r>
            <a:r>
              <a:rPr lang="hr-HR" dirty="0">
                <a:hlinkClick r:id="rId2"/>
              </a:rPr>
              <a:t>://www.python.org/downloads</a:t>
            </a:r>
            <a:r>
              <a:rPr lang="hr-HR" dirty="0" smtClean="0">
                <a:hlinkClick r:id="rId2"/>
              </a:rPr>
              <a:t>/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24" y="4377589"/>
            <a:ext cx="2539682" cy="25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NAREDBA IZLAZA – ispis teksta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22435" y="1690688"/>
            <a:ext cx="4800600" cy="4351338"/>
          </a:xfrm>
        </p:spPr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rogram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351088"/>
            <a:ext cx="4044462" cy="1752600"/>
          </a:xfrm>
          <a:prstGeom prst="rect">
            <a:avLst/>
          </a:prstGeom>
        </p:spPr>
      </p:pic>
      <p:sp>
        <p:nvSpPr>
          <p:cNvPr id="5" name="Rezervirano mjesto sadržaja 2"/>
          <p:cNvSpPr txBox="1">
            <a:spLocks/>
          </p:cNvSpPr>
          <p:nvPr/>
        </p:nvSpPr>
        <p:spPr>
          <a:xfrm>
            <a:off x="7289800" y="1690688"/>
            <a:ext cx="4800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3400" y="2444750"/>
            <a:ext cx="2438400" cy="1143001"/>
          </a:xfrm>
          <a:prstGeom prst="rect">
            <a:avLst/>
          </a:prstGeom>
        </p:spPr>
      </p:pic>
      <p:sp>
        <p:nvSpPr>
          <p:cNvPr id="7" name="Strelica udesno 6"/>
          <p:cNvSpPr/>
          <p:nvPr/>
        </p:nvSpPr>
        <p:spPr>
          <a:xfrm>
            <a:off x="6204438" y="2637631"/>
            <a:ext cx="1371600" cy="547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973" y="5092700"/>
            <a:ext cx="6165189" cy="736600"/>
          </a:xfrm>
          <a:prstGeom prst="rect">
            <a:avLst/>
          </a:prstGeom>
        </p:spPr>
      </p:pic>
      <p:sp>
        <p:nvSpPr>
          <p:cNvPr id="9" name="Strelica udesno 8"/>
          <p:cNvSpPr/>
          <p:nvPr/>
        </p:nvSpPr>
        <p:spPr>
          <a:xfrm>
            <a:off x="6451600" y="5181600"/>
            <a:ext cx="1371600" cy="547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91"/>
          <a:stretch/>
        </p:blipFill>
        <p:spPr>
          <a:xfrm>
            <a:off x="7667869" y="5185884"/>
            <a:ext cx="4676531" cy="416403"/>
          </a:xfrm>
          <a:prstGeom prst="rect">
            <a:avLst/>
          </a:prstGeom>
        </p:spPr>
      </p:pic>
      <p:sp>
        <p:nvSpPr>
          <p:cNvPr id="11" name="Rezervirano mjesto sadržaja 2"/>
          <p:cNvSpPr txBox="1">
            <a:spLocks/>
          </p:cNvSpPr>
          <p:nvPr/>
        </p:nvSpPr>
        <p:spPr>
          <a:xfrm>
            <a:off x="7286869" y="1679576"/>
            <a:ext cx="4800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Rezultat pokretanja programa: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8428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Vježba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800" dirty="0" smtClean="0"/>
              <a:t>Što će se ispisati nakon naredbi:</a:t>
            </a:r>
          </a:p>
          <a:p>
            <a:r>
              <a:rPr lang="hr-HR" sz="2800" b="1" dirty="0">
                <a:solidFill>
                  <a:srgbClr val="7030A0"/>
                </a:solidFill>
              </a:rPr>
              <a:t>print </a:t>
            </a:r>
            <a:r>
              <a:rPr lang="hr-HR" sz="2800" b="1" dirty="0" smtClean="0">
                <a:solidFill>
                  <a:schemeClr val="tx1"/>
                </a:solidFill>
              </a:rPr>
              <a:t>(</a:t>
            </a:r>
            <a:r>
              <a:rPr lang="hr-HR" sz="2800" b="1" dirty="0" smtClean="0">
                <a:solidFill>
                  <a:srgbClr val="00B050"/>
                </a:solidFill>
              </a:rPr>
              <a:t>‘</a:t>
            </a:r>
            <a:r>
              <a:rPr lang="hr-HR" sz="2800" dirty="0" smtClean="0">
                <a:solidFill>
                  <a:srgbClr val="00B050"/>
                </a:solidFill>
              </a:rPr>
              <a:t>Pozdrav svima!</a:t>
            </a:r>
            <a:r>
              <a:rPr lang="hr-HR" sz="2800" b="1" dirty="0" smtClean="0">
                <a:solidFill>
                  <a:srgbClr val="00B050"/>
                </a:solidFill>
              </a:rPr>
              <a:t>’</a:t>
            </a:r>
            <a:r>
              <a:rPr lang="hr-HR" sz="2800" b="1" dirty="0" smtClean="0">
                <a:solidFill>
                  <a:schemeClr val="tx1"/>
                </a:solidFill>
              </a:rPr>
              <a:t>)</a:t>
            </a:r>
            <a:r>
              <a:rPr lang="hr-HR" sz="2800" dirty="0">
                <a:solidFill>
                  <a:schemeClr val="bg1"/>
                </a:solidFill>
              </a:rPr>
              <a:t>	</a:t>
            </a:r>
            <a:endParaRPr lang="hr-HR" sz="2800" dirty="0" smtClean="0">
              <a:solidFill>
                <a:schemeClr val="bg1"/>
              </a:solidFill>
            </a:endParaRPr>
          </a:p>
          <a:p>
            <a:r>
              <a:rPr lang="hr-HR" sz="2800" b="1" dirty="0">
                <a:solidFill>
                  <a:srgbClr val="7030A0"/>
                </a:solidFill>
              </a:rPr>
              <a:t>print </a:t>
            </a:r>
            <a:r>
              <a:rPr lang="hr-HR" sz="2800" b="1" dirty="0" smtClean="0">
                <a:solidFill>
                  <a:schemeClr val="tx1"/>
                </a:solidFill>
              </a:rPr>
              <a:t>(</a:t>
            </a:r>
            <a:r>
              <a:rPr lang="hr-HR" sz="2800" b="1" dirty="0" smtClean="0">
                <a:solidFill>
                  <a:srgbClr val="00B050"/>
                </a:solidFill>
              </a:rPr>
              <a:t>‘</a:t>
            </a:r>
            <a:r>
              <a:rPr lang="hr-HR" sz="2800" dirty="0" smtClean="0">
                <a:solidFill>
                  <a:srgbClr val="00B050"/>
                </a:solidFill>
              </a:rPr>
              <a:t>Još pozdrava!</a:t>
            </a:r>
            <a:r>
              <a:rPr lang="hr-HR" sz="2800" b="1" dirty="0" smtClean="0">
                <a:solidFill>
                  <a:srgbClr val="00B050"/>
                </a:solidFill>
              </a:rPr>
              <a:t>’</a:t>
            </a:r>
            <a:r>
              <a:rPr lang="hr-HR" sz="2800" b="1" dirty="0" smtClean="0">
                <a:solidFill>
                  <a:schemeClr val="tx1"/>
                </a:solidFill>
              </a:rPr>
              <a:t>)</a:t>
            </a:r>
            <a:r>
              <a:rPr lang="hr-HR" sz="2800" dirty="0">
                <a:solidFill>
                  <a:schemeClr val="bg1"/>
                </a:solidFill>
              </a:rPr>
              <a:t>	</a:t>
            </a:r>
            <a:endParaRPr lang="hr-HR" sz="2800" dirty="0" smtClean="0">
              <a:solidFill>
                <a:schemeClr val="bg1"/>
              </a:solidFill>
            </a:endParaRPr>
          </a:p>
          <a:p>
            <a:r>
              <a:rPr lang="hr-HR" sz="2800" dirty="0" smtClean="0">
                <a:solidFill>
                  <a:schemeClr val="tx1"/>
                </a:solidFill>
              </a:rPr>
              <a:t>Napišite novi program koji će ispisati sljedeći tekst:</a:t>
            </a:r>
          </a:p>
          <a:p>
            <a:pPr marL="0" indent="0">
              <a:buNone/>
            </a:pPr>
            <a:r>
              <a:rPr lang="hr-HR" sz="2800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sz="2800" dirty="0" smtClean="0">
                <a:solidFill>
                  <a:schemeClr val="tx1"/>
                </a:solidFill>
              </a:rPr>
              <a:t>Ja </a:t>
            </a:r>
            <a:endParaRPr lang="hr-H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sz="2800" dirty="0" smtClean="0">
                <a:solidFill>
                  <a:schemeClr val="tx1"/>
                </a:solidFill>
              </a:rPr>
              <a:t>	sam </a:t>
            </a:r>
          </a:p>
          <a:p>
            <a:pPr marL="0" indent="0">
              <a:buNone/>
            </a:pPr>
            <a:r>
              <a:rPr lang="hr-HR" sz="2800" dirty="0" smtClean="0">
                <a:solidFill>
                  <a:schemeClr val="tx1"/>
                </a:solidFill>
              </a:rPr>
              <a:t>	učenik </a:t>
            </a:r>
          </a:p>
          <a:p>
            <a:pPr marL="0" indent="0">
              <a:buNone/>
            </a:pPr>
            <a:r>
              <a:rPr lang="hr-HR" sz="2800" dirty="0" smtClean="0">
                <a:solidFill>
                  <a:schemeClr val="tx1"/>
                </a:solidFill>
              </a:rPr>
              <a:t>	5. razreda.</a:t>
            </a:r>
            <a:endParaRPr lang="hr-HR" sz="2800" dirty="0">
              <a:solidFill>
                <a:schemeClr val="tx1"/>
              </a:solidFill>
            </a:endParaRPr>
          </a:p>
          <a:p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519" y="4087409"/>
            <a:ext cx="5289579" cy="2086445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437519" y="3727404"/>
            <a:ext cx="350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Rješenje: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4785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NAREDBA ULAZA I VARIJABLE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22434" y="1690688"/>
            <a:ext cx="9094665" cy="4481512"/>
          </a:xfrm>
        </p:spPr>
        <p:txBody>
          <a:bodyPr>
            <a:normAutofit/>
          </a:bodyPr>
          <a:lstStyle/>
          <a:p>
            <a:r>
              <a:rPr lang="hr-HR" dirty="0" smtClean="0"/>
              <a:t>Naredbom ulaza, korisnik programa putem tipkovnice unosi neki podatak u program</a:t>
            </a:r>
          </a:p>
          <a:p>
            <a:r>
              <a:rPr lang="hr-HR" dirty="0" smtClean="0"/>
              <a:t>Taj podatak se sprema u </a:t>
            </a:r>
            <a:r>
              <a:rPr lang="hr-HR" b="1" dirty="0" smtClean="0"/>
              <a:t>VARIJABLU</a:t>
            </a:r>
          </a:p>
          <a:p>
            <a:r>
              <a:rPr lang="hr-HR" dirty="0" smtClean="0"/>
              <a:t>Primjeri naredbe ulaza:</a:t>
            </a:r>
            <a:endParaRPr lang="hr-HR" dirty="0"/>
          </a:p>
          <a:p>
            <a:pPr marL="0" indent="0">
              <a:buNone/>
            </a:pPr>
            <a:r>
              <a:rPr lang="hr-H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a=input()</a:t>
            </a:r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hr-HR" dirty="0" smtClean="0"/>
          </a:p>
        </p:txBody>
      </p:sp>
      <p:sp>
        <p:nvSpPr>
          <p:cNvPr id="15" name="Pravokutnik 14"/>
          <p:cNvSpPr/>
          <p:nvPr/>
        </p:nvSpPr>
        <p:spPr>
          <a:xfrm>
            <a:off x="1658383" y="5569228"/>
            <a:ext cx="5554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a=input(‘Kako se zoveš?’)</a:t>
            </a:r>
          </a:p>
        </p:txBody>
      </p:sp>
      <p:grpSp>
        <p:nvGrpSpPr>
          <p:cNvPr id="18" name="Grupa 17"/>
          <p:cNvGrpSpPr/>
          <p:nvPr/>
        </p:nvGrpSpPr>
        <p:grpSpPr>
          <a:xfrm>
            <a:off x="1054100" y="4042823"/>
            <a:ext cx="1602105" cy="1619979"/>
            <a:chOff x="1054100" y="4042823"/>
            <a:chExt cx="1602105" cy="1619979"/>
          </a:xfrm>
        </p:grpSpPr>
        <p:grpSp>
          <p:nvGrpSpPr>
            <p:cNvPr id="14" name="Grupa 13"/>
            <p:cNvGrpSpPr/>
            <p:nvPr/>
          </p:nvGrpSpPr>
          <p:grpSpPr>
            <a:xfrm>
              <a:off x="1054100" y="4042823"/>
              <a:ext cx="1602105" cy="927242"/>
              <a:chOff x="1028700" y="3992022"/>
              <a:chExt cx="1602105" cy="1291753"/>
            </a:xfrm>
          </p:grpSpPr>
          <p:sp>
            <p:nvSpPr>
              <p:cNvPr id="12" name="TekstniOkvir 11"/>
              <p:cNvSpPr txBox="1"/>
              <p:nvPr/>
            </p:nvSpPr>
            <p:spPr>
              <a:xfrm>
                <a:off x="1028700" y="4699000"/>
                <a:ext cx="16021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3200" dirty="0" smtClean="0"/>
                  <a:t>varijabla</a:t>
                </a:r>
                <a:endParaRPr lang="hr-HR" sz="3200" dirty="0"/>
              </a:p>
            </p:txBody>
          </p:sp>
          <p:sp>
            <p:nvSpPr>
              <p:cNvPr id="13" name="Strelica udesno 12"/>
              <p:cNvSpPr/>
              <p:nvPr/>
            </p:nvSpPr>
            <p:spPr>
              <a:xfrm rot="17777814">
                <a:off x="1246274" y="4295032"/>
                <a:ext cx="773417" cy="16739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17" name="Strelica udesno 16"/>
            <p:cNvSpPr/>
            <p:nvPr/>
          </p:nvSpPr>
          <p:spPr>
            <a:xfrm rot="3349785">
              <a:off x="1381370" y="5270883"/>
              <a:ext cx="637207" cy="1466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22" name="Slika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3814" y="4628047"/>
            <a:ext cx="8888186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1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916" y="691062"/>
            <a:ext cx="10075084" cy="995082"/>
          </a:xfrm>
        </p:spPr>
        <p:txBody>
          <a:bodyPr/>
          <a:lstStyle/>
          <a:p>
            <a:r>
              <a:rPr lang="hr-HR" b="1" dirty="0" smtClean="0"/>
              <a:t>NAREDBE ULAZA U PYTHONU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22475" y="1981201"/>
            <a:ext cx="8645525" cy="4144963"/>
          </a:xfrm>
        </p:spPr>
        <p:txBody>
          <a:bodyPr/>
          <a:lstStyle/>
          <a:p>
            <a:r>
              <a:rPr lang="hr-HR" sz="3600" dirty="0"/>
              <a:t>UNOS TEKSTA :</a:t>
            </a:r>
          </a:p>
          <a:p>
            <a:pPr marL="228600" lvl="1" indent="0">
              <a:buNone/>
            </a:pPr>
            <a:r>
              <a:rPr lang="hr-HR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t=input('Poruka')</a:t>
            </a:r>
          </a:p>
          <a:p>
            <a:r>
              <a:rPr lang="hr-HR" sz="3600" dirty="0"/>
              <a:t>UNOS CIJELOG BROJA:</a:t>
            </a:r>
          </a:p>
          <a:p>
            <a:pPr marL="228600" lvl="1" indent="0">
              <a:buNone/>
            </a:pPr>
            <a:r>
              <a:rPr lang="hr-HR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b=</a:t>
            </a:r>
            <a:r>
              <a:rPr lang="hr-HR" sz="4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hr-HR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(input('Poruka'))</a:t>
            </a:r>
            <a:endParaRPr lang="hr-HR" sz="4000" b="1" dirty="0"/>
          </a:p>
          <a:p>
            <a:pPr lvl="1"/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4967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Naredbe ulaza  i izlaza u primjerima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86063" y="4005253"/>
            <a:ext cx="4145533" cy="2553147"/>
          </a:xfrm>
        </p:spPr>
        <p:txBody>
          <a:bodyPr/>
          <a:lstStyle/>
          <a:p>
            <a:pPr marL="0" indent="0">
              <a:buNone/>
            </a:pPr>
            <a:r>
              <a:rPr lang="hr-HR" b="1" dirty="0" smtClean="0">
                <a:solidFill>
                  <a:schemeClr val="tx1"/>
                </a:solidFill>
              </a:rPr>
              <a:t>Algoritam:</a:t>
            </a:r>
          </a:p>
          <a:p>
            <a:pPr marL="228600" lvl="1" indent="0">
              <a:buNone/>
            </a:pPr>
            <a:r>
              <a:rPr lang="hr-HR" sz="2800" dirty="0">
                <a:solidFill>
                  <a:schemeClr val="tx1"/>
                </a:solidFill>
              </a:rPr>
              <a:t>i</a:t>
            </a:r>
            <a:r>
              <a:rPr lang="hr-HR" sz="2800" dirty="0" smtClean="0">
                <a:solidFill>
                  <a:schemeClr val="tx1"/>
                </a:solidFill>
              </a:rPr>
              <a:t>spiši „Kako se zoveš”</a:t>
            </a:r>
          </a:p>
          <a:p>
            <a:pPr marL="228600" lvl="1" indent="0">
              <a:buNone/>
            </a:pPr>
            <a:r>
              <a:rPr lang="hr-HR" sz="2800" dirty="0" smtClean="0">
                <a:solidFill>
                  <a:schemeClr val="tx1"/>
                </a:solidFill>
              </a:rPr>
              <a:t>unesi ime</a:t>
            </a:r>
          </a:p>
          <a:p>
            <a:pPr marL="228600" lvl="1" indent="0">
              <a:buNone/>
            </a:pPr>
            <a:r>
              <a:rPr lang="hr-HR" sz="2800" dirty="0">
                <a:solidFill>
                  <a:schemeClr val="tx1"/>
                </a:solidFill>
              </a:rPr>
              <a:t>i</a:t>
            </a:r>
            <a:r>
              <a:rPr lang="hr-HR" sz="2800" dirty="0" smtClean="0">
                <a:solidFill>
                  <a:schemeClr val="tx1"/>
                </a:solidFill>
              </a:rPr>
              <a:t>spiši („Pozdrav”)</a:t>
            </a:r>
          </a:p>
          <a:p>
            <a:pPr marL="228600" lvl="1" indent="0">
              <a:buNone/>
            </a:pPr>
            <a:r>
              <a:rPr lang="hr-HR" sz="2800" dirty="0">
                <a:solidFill>
                  <a:schemeClr val="tx1"/>
                </a:solidFill>
              </a:rPr>
              <a:t>i</a:t>
            </a:r>
            <a:r>
              <a:rPr lang="hr-HR" sz="2800" dirty="0" smtClean="0">
                <a:solidFill>
                  <a:schemeClr val="tx1"/>
                </a:solidFill>
              </a:rPr>
              <a:t>spiši ime</a:t>
            </a:r>
          </a:p>
          <a:p>
            <a:pPr lvl="1"/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2194" t="7528" r="65565" b="80337"/>
          <a:stretch/>
        </p:blipFill>
        <p:spPr>
          <a:xfrm>
            <a:off x="1808918" y="1690688"/>
            <a:ext cx="6048672" cy="2085752"/>
          </a:xfrm>
          <a:prstGeom prst="rect">
            <a:avLst/>
          </a:prstGeom>
        </p:spPr>
      </p:pic>
      <p:grpSp>
        <p:nvGrpSpPr>
          <p:cNvPr id="7" name="Grupa 6"/>
          <p:cNvGrpSpPr/>
          <p:nvPr/>
        </p:nvGrpSpPr>
        <p:grpSpPr>
          <a:xfrm>
            <a:off x="7939523" y="1339588"/>
            <a:ext cx="4067944" cy="2751449"/>
            <a:chOff x="4718862" y="3716200"/>
            <a:chExt cx="4067944" cy="2742914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 rotWithShape="1">
            <a:blip r:embed="rId4"/>
            <a:srcRect l="13613" t="35298" r="77094" b="54535"/>
            <a:stretch/>
          </p:blipFill>
          <p:spPr>
            <a:xfrm>
              <a:off x="4718862" y="3955759"/>
              <a:ext cx="4067944" cy="2503355"/>
            </a:xfrm>
            <a:prstGeom prst="rect">
              <a:avLst/>
            </a:prstGeom>
          </p:spPr>
        </p:pic>
        <p:sp>
          <p:nvSpPr>
            <p:cNvPr id="5" name="Rezervirano mjesto sadržaja 2"/>
            <p:cNvSpPr txBox="1">
              <a:spLocks/>
            </p:cNvSpPr>
            <p:nvPr/>
          </p:nvSpPr>
          <p:spPr bwMode="auto">
            <a:xfrm>
              <a:off x="4718862" y="3716200"/>
              <a:ext cx="3940365" cy="2325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28600" indent="-228600" algn="l" rtl="0" eaLnBrk="0" fontAlgn="base" hangingPunct="0">
                <a:spcBef>
                  <a:spcPts val="2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800" kern="120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charset="0"/>
                  <a:ea typeface="MS PGothic" pitchFamily="34" charset="-128"/>
                  <a:cs typeface="+mn-cs"/>
                </a:defRPr>
              </a:lvl1pPr>
              <a:lvl2pPr marL="457200" indent="-228600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D0EE63"/>
                </a:buClr>
                <a:buSzPct val="75000"/>
                <a:buFont typeface="Wingdings" pitchFamily="2" charset="2"/>
                <a:buChar char="n"/>
                <a:defRPr sz="2800" kern="120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charset="0"/>
                  <a:ea typeface="MS PGothic" pitchFamily="34" charset="-128"/>
                  <a:cs typeface="+mn-cs"/>
                </a:defRPr>
              </a:lvl2pPr>
              <a:lvl3pPr marL="685800" indent="-228600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400" kern="120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charset="0"/>
                  <a:ea typeface="MS PGothic" pitchFamily="34" charset="-128"/>
                  <a:cs typeface="+mn-cs"/>
                </a:defRPr>
              </a:lvl3pPr>
              <a:lvl4pPr marL="914400" indent="-228600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D0EE63"/>
                </a:buClr>
                <a:buSzPct val="75000"/>
                <a:buFont typeface="Wingdings" pitchFamily="2" charset="2"/>
                <a:buChar char="n"/>
                <a:defRPr sz="2000" kern="120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charset="0"/>
                  <a:ea typeface="MS PGothic" pitchFamily="34" charset="-128"/>
                  <a:cs typeface="+mn-cs"/>
                </a:defRPr>
              </a:lvl4pPr>
              <a:lvl5pPr marL="1143000" indent="-228600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000" kern="120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charset="0"/>
                  <a:ea typeface="MS PGothic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b="1" dirty="0" smtClean="0">
                  <a:solidFill>
                    <a:schemeClr val="tx1"/>
                  </a:solidFill>
                  <a:latin typeface="+mn-lt"/>
                </a:rPr>
                <a:t>Pokrenut program:</a:t>
              </a:r>
            </a:p>
            <a:p>
              <a:pPr lvl="1"/>
              <a:endParaRPr lang="hr-HR" dirty="0"/>
            </a:p>
          </p:txBody>
        </p:sp>
      </p:grpSp>
      <p:sp>
        <p:nvSpPr>
          <p:cNvPr id="9" name="Pravokutni oblačić 8"/>
          <p:cNvSpPr/>
          <p:nvPr/>
        </p:nvSpPr>
        <p:spPr>
          <a:xfrm>
            <a:off x="7138930" y="4693186"/>
            <a:ext cx="3547431" cy="1751681"/>
          </a:xfrm>
          <a:prstGeom prst="wedgeRectCallout">
            <a:avLst>
              <a:gd name="adj1" fmla="val -103131"/>
              <a:gd name="adj2" fmla="val -1714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Uz pomoć varijable i naredbe ulaza program radi za bilo koje ima i pozdravlja osobu kola je upisala svoje ime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7600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642885" y="574675"/>
            <a:ext cx="8136465" cy="2144794"/>
            <a:chOff x="2319285" y="2860675"/>
            <a:chExt cx="8136465" cy="2144794"/>
          </a:xfrm>
        </p:grpSpPr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2319285" y="2860675"/>
              <a:ext cx="8136465" cy="1116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accent1"/>
                  </a:solidFill>
                  <a:latin typeface="Arial" charset="0"/>
                  <a:ea typeface="MS PGothic" pitchFamily="34" charset="-128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accent1"/>
                  </a:solidFill>
                  <a:latin typeface="Arial" charset="0"/>
                  <a:ea typeface="MS PGothic" pitchFamily="34" charset="-128"/>
                  <a:cs typeface="ＭＳ Ｐゴシック" pitchFamily="-110" charset="-128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accent1"/>
                  </a:solidFill>
                  <a:latin typeface="Arial" charset="0"/>
                  <a:ea typeface="MS PGothic" pitchFamily="34" charset="-128"/>
                  <a:cs typeface="ＭＳ Ｐゴシック" pitchFamily="-110" charset="-128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accent1"/>
                  </a:solidFill>
                  <a:latin typeface="Arial" charset="0"/>
                  <a:ea typeface="MS PGothic" pitchFamily="34" charset="-128"/>
                  <a:cs typeface="ＭＳ Ｐゴシック" pitchFamily="-110" charset="-128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accent1"/>
                  </a:solidFill>
                  <a:latin typeface="Arial" charset="0"/>
                  <a:ea typeface="MS PGothic" pitchFamily="34" charset="-128"/>
                  <a:cs typeface="ＭＳ Ｐゴシック" pitchFamily="-110" charset="-128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accent1"/>
                  </a:solidFill>
                  <a:latin typeface="Rockwell" pitchFamily="-110" charset="0"/>
                  <a:ea typeface="ＭＳ Ｐゴシック" pitchFamily="-110" charset="-128"/>
                  <a:cs typeface="ＭＳ Ｐゴシック" pitchFamily="-110" charset="-128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accent1"/>
                  </a:solidFill>
                  <a:latin typeface="Rockwell" pitchFamily="-110" charset="0"/>
                  <a:ea typeface="ＭＳ Ｐゴシック" pitchFamily="-110" charset="-128"/>
                  <a:cs typeface="ＭＳ Ｐゴシック" pitchFamily="-110" charset="-128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accent1"/>
                  </a:solidFill>
                  <a:latin typeface="Rockwell" pitchFamily="-110" charset="0"/>
                  <a:ea typeface="ＭＳ Ｐゴシック" pitchFamily="-110" charset="-128"/>
                  <a:cs typeface="ＭＳ Ｐゴシック" pitchFamily="-110" charset="-128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accent1"/>
                  </a:solidFill>
                  <a:latin typeface="Rockwell" pitchFamily="-110" charset="0"/>
                  <a:ea typeface="ＭＳ Ｐゴシック" pitchFamily="-110" charset="-128"/>
                  <a:cs typeface="ＭＳ Ｐゴシック" pitchFamily="-110" charset="-128"/>
                </a:defRPr>
              </a:lvl9pPr>
            </a:lstStyle>
            <a:p>
              <a:r>
                <a:rPr lang="hr-HR" b="1" dirty="0" smtClean="0"/>
                <a:t>Slijed</a:t>
              </a:r>
              <a:r>
                <a:rPr lang="hr-HR" dirty="0" smtClean="0"/>
                <a:t> naredbi koje daju program:</a:t>
              </a:r>
            </a:p>
          </p:txBody>
        </p:sp>
        <p:pic>
          <p:nvPicPr>
            <p:cNvPr id="4" name="Slika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27651" y="3584575"/>
              <a:ext cx="6113149" cy="1420894"/>
            </a:xfrm>
            <a:prstGeom prst="rect">
              <a:avLst/>
            </a:prstGeom>
          </p:spPr>
        </p:pic>
      </p:grpSp>
      <p:grpSp>
        <p:nvGrpSpPr>
          <p:cNvPr id="17" name="Grupa 16"/>
          <p:cNvGrpSpPr/>
          <p:nvPr/>
        </p:nvGrpSpPr>
        <p:grpSpPr>
          <a:xfrm>
            <a:off x="642884" y="3036888"/>
            <a:ext cx="8136465" cy="1484312"/>
            <a:chOff x="642884" y="3036888"/>
            <a:chExt cx="8136465" cy="1484312"/>
          </a:xfrm>
        </p:grpSpPr>
        <p:pic>
          <p:nvPicPr>
            <p:cNvPr id="12" name="Slika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9068" y="3784600"/>
              <a:ext cx="6658864" cy="736600"/>
            </a:xfrm>
            <a:prstGeom prst="rect">
              <a:avLst/>
            </a:prstGeom>
          </p:spPr>
        </p:pic>
        <p:sp>
          <p:nvSpPr>
            <p:cNvPr id="18" name="Title 1"/>
            <p:cNvSpPr txBox="1">
              <a:spLocks/>
            </p:cNvSpPr>
            <p:nvPr/>
          </p:nvSpPr>
          <p:spPr bwMode="auto">
            <a:xfrm>
              <a:off x="642884" y="3036888"/>
              <a:ext cx="8136465" cy="1116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accent1"/>
                  </a:solidFill>
                  <a:latin typeface="Arial" charset="0"/>
                  <a:ea typeface="MS PGothic" pitchFamily="34" charset="-128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accent1"/>
                  </a:solidFill>
                  <a:latin typeface="Arial" charset="0"/>
                  <a:ea typeface="MS PGothic" pitchFamily="34" charset="-128"/>
                  <a:cs typeface="ＭＳ Ｐゴシック" pitchFamily="-110" charset="-128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accent1"/>
                  </a:solidFill>
                  <a:latin typeface="Arial" charset="0"/>
                  <a:ea typeface="MS PGothic" pitchFamily="34" charset="-128"/>
                  <a:cs typeface="ＭＳ Ｐゴシック" pitchFamily="-110" charset="-128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accent1"/>
                  </a:solidFill>
                  <a:latin typeface="Arial" charset="0"/>
                  <a:ea typeface="MS PGothic" pitchFamily="34" charset="-128"/>
                  <a:cs typeface="ＭＳ Ｐゴシック" pitchFamily="-110" charset="-128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accent1"/>
                  </a:solidFill>
                  <a:latin typeface="Arial" charset="0"/>
                  <a:ea typeface="MS PGothic" pitchFamily="34" charset="-128"/>
                  <a:cs typeface="ＭＳ Ｐゴシック" pitchFamily="-110" charset="-128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accent1"/>
                  </a:solidFill>
                  <a:latin typeface="Rockwell" pitchFamily="-110" charset="0"/>
                  <a:ea typeface="ＭＳ Ｐゴシック" pitchFamily="-110" charset="-128"/>
                  <a:cs typeface="ＭＳ Ｐゴシック" pitchFamily="-110" charset="-128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accent1"/>
                  </a:solidFill>
                  <a:latin typeface="Rockwell" pitchFamily="-110" charset="0"/>
                  <a:ea typeface="ＭＳ Ｐゴシック" pitchFamily="-110" charset="-128"/>
                  <a:cs typeface="ＭＳ Ｐゴシック" pitchFamily="-110" charset="-128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accent1"/>
                  </a:solidFill>
                  <a:latin typeface="Rockwell" pitchFamily="-110" charset="0"/>
                  <a:ea typeface="ＭＳ Ｐゴシック" pitchFamily="-110" charset="-128"/>
                  <a:cs typeface="ＭＳ Ｐゴシック" pitchFamily="-110" charset="-128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accent1"/>
                  </a:solidFill>
                  <a:latin typeface="Rockwell" pitchFamily="-110" charset="0"/>
                  <a:ea typeface="ＭＳ Ｐゴシック" pitchFamily="-110" charset="-128"/>
                  <a:cs typeface="ＭＳ Ｐゴシック" pitchFamily="-110" charset="-128"/>
                </a:defRPr>
              </a:lvl9pPr>
            </a:lstStyle>
            <a:p>
              <a:r>
                <a:rPr lang="hr-HR" b="1" dirty="0" smtClean="0"/>
                <a:t>Slijed</a:t>
              </a:r>
              <a:r>
                <a:rPr lang="hr-HR" dirty="0" smtClean="0"/>
                <a:t> naredbi koje daju program: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0115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formatika">
  <a:themeElements>
    <a:clrScheme name="Perspective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17_Advantage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pective">
    <a:dk1>
      <a:sysClr val="windowText" lastClr="000000"/>
    </a:dk1>
    <a:lt1>
      <a:sysClr val="window" lastClr="FFFFFF"/>
    </a:lt1>
    <a:dk2>
      <a:srgbClr val="333333"/>
    </a:dk2>
    <a:lt2>
      <a:srgbClr val="BBC0AC"/>
    </a:lt2>
    <a:accent1>
      <a:srgbClr val="A2C816"/>
    </a:accent1>
    <a:accent2>
      <a:srgbClr val="E07602"/>
    </a:accent2>
    <a:accent3>
      <a:srgbClr val="E4C402"/>
    </a:accent3>
    <a:accent4>
      <a:srgbClr val="7DC1EF"/>
    </a:accent4>
    <a:accent5>
      <a:srgbClr val="21449B"/>
    </a:accent5>
    <a:accent6>
      <a:srgbClr val="A2B170"/>
    </a:accent6>
    <a:hlink>
      <a:srgbClr val="8DA440"/>
    </a:hlink>
    <a:folHlink>
      <a:srgbClr val="4C4F3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736</Words>
  <Application>Microsoft Office PowerPoint</Application>
  <PresentationFormat>Široki zaslon</PresentationFormat>
  <Paragraphs>162</Paragraphs>
  <Slides>24</Slides>
  <Notes>5</Notes>
  <HiddenSlides>1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24</vt:i4>
      </vt:variant>
    </vt:vector>
  </HeadingPairs>
  <TitlesOfParts>
    <vt:vector size="35" baseType="lpstr">
      <vt:lpstr>ＭＳ Ｐゴシック</vt:lpstr>
      <vt:lpstr>ＭＳ Ｐゴシック</vt:lpstr>
      <vt:lpstr>Arial</vt:lpstr>
      <vt:lpstr>Calibri</vt:lpstr>
      <vt:lpstr>Calibri Light</vt:lpstr>
      <vt:lpstr>Courier New</vt:lpstr>
      <vt:lpstr>Rockwell</vt:lpstr>
      <vt:lpstr>Times New Roman</vt:lpstr>
      <vt:lpstr>Wingdings</vt:lpstr>
      <vt:lpstr>Tema sustava Office</vt:lpstr>
      <vt:lpstr>Informatika</vt:lpstr>
      <vt:lpstr>Postupci kod programiranja (vrste algoritama):</vt:lpstr>
      <vt:lpstr>Dijelovi algoritma / programa</vt:lpstr>
      <vt:lpstr>Primjena algoritama SLIJEDA u programskom jeziku Python</vt:lpstr>
      <vt:lpstr>NAREDBA IZLAZA – ispis teksta</vt:lpstr>
      <vt:lpstr>Vježba</vt:lpstr>
      <vt:lpstr>NAREDBA ULAZA I VARIJABLE</vt:lpstr>
      <vt:lpstr>NAREDBE ULAZA U PYTHONU</vt:lpstr>
      <vt:lpstr>Naredbe ulaza  i izlaza u primjerima</vt:lpstr>
      <vt:lpstr>PowerPoint prezentacija</vt:lpstr>
      <vt:lpstr>Slijed naredbi (Točno ili netočno?)</vt:lpstr>
      <vt:lpstr>NAREDBA IZLAZA</vt:lpstr>
      <vt:lpstr>Varijabla</vt:lpstr>
      <vt:lpstr>VARIJABLE</vt:lpstr>
      <vt:lpstr>ZADATAK: DANI BEZ ŠKOLE</vt:lpstr>
      <vt:lpstr>PowerPoint prezentacija</vt:lpstr>
      <vt:lpstr>MASLINIK ŠJOR BEPA</vt:lpstr>
      <vt:lpstr>Zadatak: Bajadera</vt:lpstr>
      <vt:lpstr>PowerPoint prezentacija</vt:lpstr>
      <vt:lpstr>POMOZI DJEDA MRAZU</vt:lpstr>
      <vt:lpstr>POMOZI DJEDA MRAZU – 1 rješenje</vt:lpstr>
      <vt:lpstr>POMOZI DJEDA MRAZU-2</vt:lpstr>
      <vt:lpstr>POMOZI DJEDA MRAZU-3</vt:lpstr>
      <vt:lpstr>POMOZI DJEDA MRAZU-3 rješenje</vt:lpstr>
      <vt:lpstr>POMOZI DJEDA MRAZU-3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Postupci kod programiranja (vrste algoritama):</dc:title>
  <dc:creator>Windows User</dc:creator>
  <cp:lastModifiedBy>Windows User</cp:lastModifiedBy>
  <cp:revision>62</cp:revision>
  <dcterms:created xsi:type="dcterms:W3CDTF">2016-12-03T17:49:51Z</dcterms:created>
  <dcterms:modified xsi:type="dcterms:W3CDTF">2018-12-19T16:58:59Z</dcterms:modified>
</cp:coreProperties>
</file>