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1B95B7-2505-46CE-BD5C-D0AD965F4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6DF1BC3-12BB-47DF-9615-C40AD1329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0731006-5001-4E50-84BE-51FAE8DB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C5D9-B6CC-49B3-871F-8D1B757B93CC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B7F0B4-7553-4F11-8537-DA1805DD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3BC06C-0CA3-477E-9FAE-366D35B2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4CC2-ED94-494A-A59E-3217F007D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4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415B94-F29E-4A72-B197-9F911486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E954016-F0E3-44F8-B79B-FA03A5DFF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B921F7-FE21-4004-BE98-1A1677FA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C5D9-B6CC-49B3-871F-8D1B757B93CC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D8DC05-68C0-4F66-AEE1-1140D2B2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8CA289-168D-4A39-881F-83387952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4CC2-ED94-494A-A59E-3217F007D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0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3282448-A7EB-42FC-B8FA-869340976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5A401A5-F048-4542-9BB5-0AAA67489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0E94B9-2859-4006-970B-128C57AB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C5D9-B6CC-49B3-871F-8D1B757B93CC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457E12-12D2-4CF5-BD6A-51157041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D8ABFD-5505-44D1-BF15-00E5E98E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4CC2-ED94-494A-A59E-3217F007D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406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4E8ABF-1B97-4DC6-8511-1B473619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3F09E8-C0AA-4745-AF1F-84F36E139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792949-9514-4D5A-9462-42D35564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C5D9-B6CC-49B3-871F-8D1B757B93CC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068262-7C4D-4AF9-BD6A-E211BB84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63A278-3E38-4BB6-9022-ACFA63AE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4CC2-ED94-494A-A59E-3217F007D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979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AB4AC3-93FD-4ABA-A5E3-AF0C1C87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6DFCA6F-28E9-4511-B791-EDD83EF85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CBE060-AF91-4421-8D76-42598583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C5D9-B6CC-49B3-871F-8D1B757B93CC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3201D7-4E78-4B59-B909-9E3049B9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B9943E2-B685-4A3E-8AF4-9E1C7283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4CC2-ED94-494A-A59E-3217F007D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854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7B8258-05A5-4385-BFC6-CEA89E7F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29AC40-09FA-4A35-80B7-F2AB5C946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E5785D4-CB6D-48E8-9A53-BFB12AA70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A5F671B-460B-479E-A68D-2884D82C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C5D9-B6CC-49B3-871F-8D1B757B93CC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0018476-E836-46AF-A117-1D662C52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AC4A665-912C-44E3-B30E-EA4DB5F2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4CC2-ED94-494A-A59E-3217F007D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683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6BE171-0746-43AE-B85E-C60E9DEC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DC2475-B5C8-4413-89BF-D1197CBD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6CAEB64-FC66-4D0C-9DBA-15374984F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45483E4-E6CD-4952-A778-6A89DD2CA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E0C1C00-9124-41F6-BA23-8D45A12EB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060A11B-9050-4CF4-BA05-057F04DA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C5D9-B6CC-49B3-871F-8D1B757B93CC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044D7B9-6117-4FEB-8AE2-E653CB3F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1C6A47C-A81C-4004-BE7E-25ADF107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4CC2-ED94-494A-A59E-3217F007D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19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657B06-4734-4DE2-AABE-68157822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7B848B-84F1-4917-8D99-9FA84829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C5D9-B6CC-49B3-871F-8D1B757B93CC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07AF728-E586-4FCB-923C-2EAA5125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599BA78-C72C-4B30-929C-2FB445BE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4CC2-ED94-494A-A59E-3217F007D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176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B55474E-A1B4-4A8C-9EA4-D5217BCD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C5D9-B6CC-49B3-871F-8D1B757B93CC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8534558-A695-489E-B982-5A646F7A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A08FCDA-49C2-444F-B976-9C05B92E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4CC2-ED94-494A-A59E-3217F007D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8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8324C9-DB39-4C99-8F92-8EBCB01D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1B53CF-763B-48AE-B01A-B9E850C88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0FD9C3-DD90-4CE7-BCAB-6AFF97242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E71A101-1C08-402A-9B7D-3963FFF7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C5D9-B6CC-49B3-871F-8D1B757B93CC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7FDC870-E5F4-40E9-98AC-750D6923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0B65EC0-8CE6-45D1-B138-18A5B67B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4CC2-ED94-494A-A59E-3217F007D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407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A8350C-D307-41C6-9DCB-72B89382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A312BFA-A98A-4BED-9E47-7CCE5E178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B737D46-AA57-47CB-BFC2-1FA9AE884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534D6FB-8512-4761-9D5B-BF69E1B2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C5D9-B6CC-49B3-871F-8D1B757B93CC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AF8F23F-BC8F-48A2-BF54-11CF8693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FFA3EAB-EB37-4884-8F8A-2A742150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4CC2-ED94-494A-A59E-3217F007D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63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58B3B7D-B7C6-4AD5-A629-B75765B8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704F56-ED04-4BEF-8C61-FE919D498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937B392-4F44-4D42-AE67-658FF8828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C5D9-B6CC-49B3-871F-8D1B757B93CC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B097FD4-0ABD-4E56-9588-CA73213EC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692838-6ADB-4544-ACC7-4C2D633F0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4CC2-ED94-494A-A59E-3217F007D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134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5386BE-A677-46B0-9E41-04116871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Od ponuđenih izraza napravi reklamu za znanje, prijateljstvo, skromnost, snošljivost.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E5CCD50-7F91-4ACA-8720-D258A1FA9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6FC355C-18A4-4D24-A2F0-19C1648032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- uzeti zdravo za gotovo</a:t>
            </a:r>
          </a:p>
          <a:p>
            <a:pPr marL="0" indent="0">
              <a:buNone/>
            </a:pPr>
            <a:r>
              <a:rPr lang="hr-HR" dirty="0"/>
              <a:t> - bez dlake na jeziku</a:t>
            </a:r>
          </a:p>
          <a:p>
            <a:pPr>
              <a:buFontTx/>
              <a:buChar char="-"/>
            </a:pPr>
            <a:r>
              <a:rPr lang="hr-HR" dirty="0"/>
              <a:t>kupiti mačka u vreći</a:t>
            </a:r>
          </a:p>
          <a:p>
            <a:pPr>
              <a:buFontTx/>
              <a:buChar char="-"/>
            </a:pPr>
            <a:r>
              <a:rPr lang="hr-HR" dirty="0"/>
              <a:t>čekati kao ozebao sunce</a:t>
            </a:r>
          </a:p>
          <a:p>
            <a:pPr>
              <a:buFontTx/>
              <a:buChar char="-"/>
            </a:pPr>
            <a:r>
              <a:rPr lang="hr-HR" dirty="0"/>
              <a:t>staviti komu soli na rep</a:t>
            </a:r>
          </a:p>
          <a:p>
            <a:pPr>
              <a:buFontTx/>
              <a:buChar char="-"/>
            </a:pPr>
            <a:r>
              <a:rPr lang="hr-HR" dirty="0"/>
              <a:t>naći zajednički jezik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00C41A2-2847-46F1-BA98-04A25CDE1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F6DFB69-9D6B-45EF-A4A6-C8A9A5421D2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- kad nam netko podvali neispravan predmet</a:t>
            </a:r>
          </a:p>
          <a:p>
            <a:pPr marL="0" indent="0">
              <a:buNone/>
            </a:pPr>
            <a:r>
              <a:rPr lang="hr-HR" dirty="0"/>
              <a:t> - ne ustručava se reći što misli</a:t>
            </a:r>
          </a:p>
          <a:p>
            <a:pPr marL="0" indent="0">
              <a:buNone/>
            </a:pPr>
            <a:r>
              <a:rPr lang="hr-HR" dirty="0"/>
              <a:t> - uzalud se truditi</a:t>
            </a:r>
          </a:p>
          <a:p>
            <a:pPr marL="0" indent="0">
              <a:buNone/>
            </a:pPr>
            <a:r>
              <a:rPr lang="hr-HR" dirty="0"/>
              <a:t> - složiti se u čemu</a:t>
            </a:r>
          </a:p>
          <a:p>
            <a:pPr marL="0" indent="0">
              <a:buNone/>
            </a:pPr>
            <a:r>
              <a:rPr lang="hr-HR" dirty="0"/>
              <a:t> - čekati koga ili što kao spas</a:t>
            </a:r>
          </a:p>
          <a:p>
            <a:pPr marL="0" indent="0">
              <a:buNone/>
            </a:pPr>
            <a:r>
              <a:rPr lang="hr-HR" dirty="0"/>
              <a:t> - vjerovati bez provjeravanja</a:t>
            </a:r>
          </a:p>
        </p:txBody>
      </p:sp>
    </p:spTree>
    <p:extLst>
      <p:ext uri="{BB962C8B-B14F-4D97-AF65-F5344CB8AC3E}">
        <p14:creationId xmlns:p14="http://schemas.microsoft.com/office/powerpoint/2010/main" val="14281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50C823-8563-475F-BD4E-8425A406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7D8EEB3-FA33-401A-9A93-D36605C7A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923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174FF4-B37F-40A0-B07A-51AF327B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Antica </a:t>
            </a:r>
            <a:r>
              <a:rPr lang="hr-HR" sz="3600" dirty="0" err="1"/>
              <a:t>Menac</a:t>
            </a:r>
            <a:r>
              <a:rPr lang="hr-HR" sz="3600" dirty="0"/>
              <a:t>, Željka </a:t>
            </a:r>
            <a:r>
              <a:rPr lang="hr-HR" sz="3600" dirty="0" err="1"/>
              <a:t>Fink-Arsovski</a:t>
            </a:r>
            <a:r>
              <a:rPr lang="hr-HR" sz="3600" dirty="0"/>
              <a:t>, Radomir </a:t>
            </a:r>
            <a:r>
              <a:rPr lang="hr-HR" sz="3600" dirty="0" err="1"/>
              <a:t>Venturin</a:t>
            </a:r>
            <a:r>
              <a:rPr lang="hr-HR" sz="3600" dirty="0"/>
              <a:t>, </a:t>
            </a:r>
            <a:r>
              <a:rPr lang="hr-HR" sz="3600" i="1" dirty="0"/>
              <a:t>Hrvatski frazeološki rječnik</a:t>
            </a:r>
            <a:r>
              <a:rPr lang="hr-HR" sz="3600" dirty="0"/>
              <a:t>, Naklada Ljevak, Zagreb, 2003.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1ADEB3-F167-4F9B-8280-E838ED23C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1875320"/>
            <a:ext cx="10515600" cy="4351338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„Frazeološki je rječnik </a:t>
            </a:r>
            <a:r>
              <a:rPr lang="hr-HR" b="1" i="1" dirty="0"/>
              <a:t>zlatni rudnik </a:t>
            </a:r>
            <a:r>
              <a:rPr lang="hr-HR" dirty="0"/>
              <a:t>asocijacija. Ako ste besposleni, ako </a:t>
            </a:r>
            <a:r>
              <a:rPr lang="hr-HR" b="1" i="1" dirty="0"/>
              <a:t>prodajete </a:t>
            </a:r>
            <a:r>
              <a:rPr lang="hr-HR" b="1" i="1" dirty="0" err="1"/>
              <a:t>zjake</a:t>
            </a:r>
            <a:r>
              <a:rPr lang="hr-HR" dirty="0"/>
              <a:t>, uzmite ga u ruku, krenite </a:t>
            </a:r>
            <a:r>
              <a:rPr lang="hr-HR" b="1" i="1" dirty="0"/>
              <a:t>mojim stopama </a:t>
            </a:r>
            <a:r>
              <a:rPr lang="hr-HR" dirty="0"/>
              <a:t>i možda vam </a:t>
            </a:r>
            <a:r>
              <a:rPr lang="hr-HR" b="1" i="1" dirty="0"/>
              <a:t>se nasmiješi sreća</a:t>
            </a:r>
            <a:r>
              <a:rPr lang="hr-HR" dirty="0"/>
              <a:t>. Dakako, ništa </a:t>
            </a:r>
            <a:r>
              <a:rPr lang="hr-HR" b="1" i="1" dirty="0"/>
              <a:t>pod </a:t>
            </a:r>
            <a:r>
              <a:rPr lang="hr-HR" b="1" i="1" dirty="0" err="1"/>
              <a:t>mus</a:t>
            </a:r>
            <a:r>
              <a:rPr lang="hr-HR" dirty="0"/>
              <a:t>.”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Nives Opačić</a:t>
            </a:r>
          </a:p>
        </p:txBody>
      </p:sp>
    </p:spTree>
    <p:extLst>
      <p:ext uri="{BB962C8B-B14F-4D97-AF65-F5344CB8AC3E}">
        <p14:creationId xmlns:p14="http://schemas.microsoft.com/office/powerpoint/2010/main" val="8424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ED89F-4CB2-409B-A649-EE97E094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Frazemi (</a:t>
            </a:r>
            <a:r>
              <a:rPr lang="hr-HR" sz="6000" dirty="0" err="1"/>
              <a:t>grč.phrasis</a:t>
            </a:r>
            <a:r>
              <a:rPr lang="hr-HR" sz="6000" dirty="0"/>
              <a:t> – izraz)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ED50DF4-BEA6-410D-B33C-F49AC67F7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1690688"/>
            <a:ext cx="9327364" cy="4634810"/>
          </a:xfrm>
        </p:spPr>
      </p:pic>
    </p:spTree>
    <p:extLst>
      <p:ext uri="{BB962C8B-B14F-4D97-AF65-F5344CB8AC3E}">
        <p14:creationId xmlns:p14="http://schemas.microsoft.com/office/powerpoint/2010/main" val="13064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5684D6-3F54-4203-8A00-978DA842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 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sz="2700" dirty="0"/>
              <a:t> I ovce i novce…Tele 2                </a:t>
            </a:r>
            <a:br>
              <a:rPr lang="hr-HR" sz="2700" dirty="0"/>
            </a:br>
            <a:br>
              <a:rPr lang="hr-HR" sz="2700" dirty="0"/>
            </a:br>
            <a:r>
              <a:rPr lang="hr-HR" sz="2700" dirty="0"/>
              <a:t> Kad ti život servira </a:t>
            </a:r>
            <a:r>
              <a:rPr lang="hr-HR" sz="2700" dirty="0" err="1"/>
              <a:t>limetu</a:t>
            </a:r>
            <a:r>
              <a:rPr lang="hr-HR" sz="2700" dirty="0"/>
              <a:t>, napravi </a:t>
            </a:r>
            <a:r>
              <a:rPr lang="hr-HR" sz="2700" dirty="0" err="1"/>
              <a:t>mojito</a:t>
            </a:r>
            <a:r>
              <a:rPr lang="hr-HR" sz="2700" dirty="0"/>
              <a:t>!</a:t>
            </a:r>
            <a:br>
              <a:rPr lang="hr-HR" sz="2700" dirty="0"/>
            </a:br>
            <a:br>
              <a:rPr lang="hr-HR" sz="2700" dirty="0"/>
            </a:br>
            <a:r>
              <a:rPr lang="hr-HR" sz="2700" dirty="0"/>
              <a:t> Kad poželim </a:t>
            </a:r>
            <a:r>
              <a:rPr lang="hr-HR" sz="2700" dirty="0" err="1"/>
              <a:t>pizzu</a:t>
            </a:r>
            <a:r>
              <a:rPr lang="hr-HR" sz="2700" dirty="0"/>
              <a:t>, izvučem asa iz rukava!</a:t>
            </a:r>
            <a:br>
              <a:rPr lang="hr-HR" sz="2700" dirty="0"/>
            </a:br>
            <a:endParaRPr lang="hr-HR" sz="2700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26B848A-0011-46C5-A47C-FB0F90FA05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26" y="2733261"/>
            <a:ext cx="6539947" cy="3759614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051735B-1421-4F77-BA39-AE8207A295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- modifikacije frazema – izazivaju začudnost i time postižu cilj</a:t>
            </a:r>
          </a:p>
        </p:txBody>
      </p:sp>
    </p:spTree>
    <p:extLst>
      <p:ext uri="{BB962C8B-B14F-4D97-AF65-F5344CB8AC3E}">
        <p14:creationId xmlns:p14="http://schemas.microsoft.com/office/powerpoint/2010/main" val="132871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E1BF51-B9E8-46D2-BC65-A1DF5216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Nepromjenjiv sastav frazema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23D52F0-A43E-4B29-9F79-14BD0BE56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76DCD8-75CC-4483-9845-EA07662C0D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Reci kad ispečeš.</a:t>
            </a:r>
          </a:p>
          <a:p>
            <a:r>
              <a:rPr lang="hr-HR" dirty="0"/>
              <a:t>Bačena je kocka.</a:t>
            </a:r>
          </a:p>
          <a:p>
            <a:r>
              <a:rPr lang="hr-HR" dirty="0"/>
              <a:t>Nemoj me povlačiti za nos.</a:t>
            </a:r>
          </a:p>
          <a:p>
            <a:r>
              <a:rPr lang="hr-HR" dirty="0"/>
              <a:t>Ruke su ti slobodne da to učiniš.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92C9720-D90B-489B-9F0C-55CC5B576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30B33AF-BE90-48D4-B2EA-49BB368369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Ispeci pa reci.</a:t>
            </a:r>
          </a:p>
          <a:p>
            <a:r>
              <a:rPr lang="hr-HR" dirty="0"/>
              <a:t>Kocka je bačena.</a:t>
            </a:r>
          </a:p>
          <a:p>
            <a:r>
              <a:rPr lang="hr-HR" dirty="0"/>
              <a:t>Nemoj me vući za nos.</a:t>
            </a:r>
          </a:p>
          <a:p>
            <a:r>
              <a:rPr lang="hr-HR" dirty="0"/>
              <a:t>Imaš slobodne ruke da to učiniš.</a:t>
            </a:r>
          </a:p>
        </p:txBody>
      </p:sp>
    </p:spTree>
    <p:extLst>
      <p:ext uri="{BB962C8B-B14F-4D97-AF65-F5344CB8AC3E}">
        <p14:creationId xmlns:p14="http://schemas.microsoft.com/office/powerpoint/2010/main" val="41271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263108-5CEA-4147-A831-7F243AB5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  Može se ostvarivati kao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94B93F-042D-4E22-BCD1-A6283AD3E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69" y="1704339"/>
            <a:ext cx="10515600" cy="4351338"/>
          </a:xfrm>
        </p:spPr>
        <p:txBody>
          <a:bodyPr>
            <a:normAutofit fontScale="92500"/>
          </a:bodyPr>
          <a:lstStyle/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- </a:t>
            </a:r>
            <a:r>
              <a:rPr lang="hr-HR" i="1" dirty="0"/>
              <a:t>frazemska rečenica                                            - frazemska sveza riječi</a:t>
            </a: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r>
              <a:rPr lang="hr-HR" dirty="0"/>
              <a:t>Došla maca na vratanca.                                 - imati zlatne ruke</a:t>
            </a:r>
          </a:p>
          <a:p>
            <a:pPr marL="0" indent="0">
              <a:buNone/>
            </a:pPr>
            <a:r>
              <a:rPr lang="hr-HR" dirty="0"/>
              <a:t>Pometi pred svojim vratima.                        - ne uzimati zdravo za gotovo</a:t>
            </a:r>
          </a:p>
          <a:p>
            <a:pPr marL="0" indent="0">
              <a:buNone/>
            </a:pPr>
            <a:r>
              <a:rPr lang="hr-HR" dirty="0">
                <a:solidFill>
                  <a:srgbClr val="FFFF00"/>
                </a:solidFill>
              </a:rPr>
              <a:t>                                                                          </a:t>
            </a:r>
            <a:r>
              <a:rPr lang="hr-HR" b="1" i="1" dirty="0">
                <a:solidFill>
                  <a:srgbClr val="FFFF00"/>
                </a:solidFill>
              </a:rPr>
              <a:t>najmanje dvije </a:t>
            </a:r>
            <a:r>
              <a:rPr lang="hr-HR" b="1" i="1" dirty="0" err="1">
                <a:solidFill>
                  <a:srgbClr val="FFFF00"/>
                </a:solidFill>
              </a:rPr>
              <a:t>samoznačne</a:t>
            </a:r>
            <a:r>
              <a:rPr lang="hr-HR" b="1" i="1" dirty="0">
                <a:solidFill>
                  <a:srgbClr val="FFFF00"/>
                </a:solidFill>
              </a:rPr>
              <a:t> riječi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</a:t>
            </a:r>
          </a:p>
        </p:txBody>
      </p:sp>
      <p:sp>
        <p:nvSpPr>
          <p:cNvPr id="4" name="Strelica: lijevo-desno-gore 3">
            <a:extLst>
              <a:ext uri="{FF2B5EF4-FFF2-40B4-BE49-F238E27FC236}">
                <a16:creationId xmlns:a16="http://schemas.microsoft.com/office/drawing/2014/main" id="{B6C8406A-D4B9-4789-998D-087CDFC81DE2}"/>
              </a:ext>
            </a:extLst>
          </p:cNvPr>
          <p:cNvSpPr/>
          <p:nvPr/>
        </p:nvSpPr>
        <p:spPr>
          <a:xfrm>
            <a:off x="4552121" y="1690688"/>
            <a:ext cx="2041101" cy="1325563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049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4FCBA3-0D59-4D9C-8FB6-45EFC2CF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692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Podrijetlo frazema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B4C1B4-1ACC-478E-A127-364CAEB11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2818"/>
            <a:ext cx="10515600" cy="50041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- </a:t>
            </a:r>
            <a:r>
              <a:rPr lang="hr-HR" i="1" dirty="0"/>
              <a:t>nastali su tijekom povijesti te slikovito progovaraju o životu i ljudima; imaju izvore u Bibliji, znanosti, umjetnosti, sportu ili zajedničkom općem iskustvu</a:t>
            </a:r>
          </a:p>
          <a:p>
            <a:pPr marL="0" indent="0" algn="ctr">
              <a:buNone/>
            </a:pPr>
            <a:r>
              <a:rPr lang="hr-HR" dirty="0"/>
              <a:t>- nositi svoj križ                - biti prva violina</a:t>
            </a:r>
          </a:p>
          <a:p>
            <a:pPr marL="0" indent="0" algn="ctr">
              <a:buNone/>
            </a:pPr>
            <a:r>
              <a:rPr lang="hr-HR" dirty="0"/>
              <a:t>- lančana reakcija            - ući u mirne vode</a:t>
            </a:r>
          </a:p>
          <a:p>
            <a:pPr algn="ctr">
              <a:buFontTx/>
              <a:buChar char="-"/>
            </a:pPr>
            <a:r>
              <a:rPr lang="hr-HR" dirty="0"/>
              <a:t>zbrojiti dva i dva            - greška u koracima </a:t>
            </a:r>
          </a:p>
          <a:p>
            <a:pPr algn="ctr">
              <a:buFontTx/>
              <a:buChar char="-"/>
            </a:pPr>
            <a:r>
              <a:rPr lang="hr-HR" dirty="0"/>
              <a:t>Trojanski konj                                 - </a:t>
            </a:r>
            <a:r>
              <a:rPr lang="hr-HR" dirty="0" err="1"/>
              <a:t>iks</a:t>
            </a:r>
            <a:r>
              <a:rPr lang="hr-HR" dirty="0"/>
              <a:t> puta</a:t>
            </a:r>
          </a:p>
          <a:p>
            <a:pPr marL="0" indent="0" algn="ctr">
              <a:buNone/>
            </a:pPr>
            <a:r>
              <a:rPr lang="hr-HR" i="1" dirty="0"/>
              <a:t>Izvorni hrvatski frazemi </a:t>
            </a:r>
          </a:p>
          <a:p>
            <a:pPr>
              <a:buFontTx/>
              <a:buChar char="-"/>
            </a:pPr>
            <a:r>
              <a:rPr lang="hr-HR" dirty="0"/>
              <a:t>Od </a:t>
            </a:r>
            <a:r>
              <a:rPr lang="hr-HR" dirty="0" err="1"/>
              <a:t>Kulina</a:t>
            </a:r>
            <a:r>
              <a:rPr lang="hr-HR" dirty="0"/>
              <a:t> bana</a:t>
            </a:r>
          </a:p>
          <a:p>
            <a:pPr>
              <a:buFontTx/>
              <a:buChar char="-"/>
            </a:pPr>
            <a:r>
              <a:rPr lang="hr-HR" dirty="0"/>
              <a:t>Martin u Zagreb, Martin iz Zagreba</a:t>
            </a:r>
          </a:p>
          <a:p>
            <a:pPr marL="0" indent="0" algn="ctr">
              <a:buNone/>
            </a:pPr>
            <a:endParaRPr lang="hr-HR" dirty="0"/>
          </a:p>
          <a:p>
            <a:pPr algn="ctr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22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E8B0FA-8E79-431A-A41E-72F1FD22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B5DDE1-D23F-4EE4-A89B-9FF571E09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hr-HR" dirty="0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6CF35B8D-4E7E-41DC-AED3-1568CA286B94}"/>
              </a:ext>
            </a:extLst>
          </p:cNvPr>
          <p:cNvSpPr/>
          <p:nvPr/>
        </p:nvSpPr>
        <p:spPr>
          <a:xfrm>
            <a:off x="4187854" y="2480185"/>
            <a:ext cx="2701324" cy="2271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Frazemi</a:t>
            </a:r>
          </a:p>
        </p:txBody>
      </p: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5A112FE3-D61C-4AB1-B64C-F9481F095A1F}"/>
              </a:ext>
            </a:extLst>
          </p:cNvPr>
          <p:cNvCxnSpPr>
            <a:cxnSpLocks/>
          </p:cNvCxnSpPr>
          <p:nvPr/>
        </p:nvCxnSpPr>
        <p:spPr>
          <a:xfrm>
            <a:off x="7086600" y="3429000"/>
            <a:ext cx="13616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CA52BF83-5690-4185-AD2D-E4371DB2FB61}"/>
              </a:ext>
            </a:extLst>
          </p:cNvPr>
          <p:cNvCxnSpPr>
            <a:cxnSpLocks/>
          </p:cNvCxnSpPr>
          <p:nvPr/>
        </p:nvCxnSpPr>
        <p:spPr>
          <a:xfrm flipV="1">
            <a:off x="6189079" y="1383478"/>
            <a:ext cx="360808" cy="9881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5548568F-3A74-4F27-87D6-A0650877C3C0}"/>
              </a:ext>
            </a:extLst>
          </p:cNvPr>
          <p:cNvCxnSpPr>
            <a:cxnSpLocks/>
          </p:cNvCxnSpPr>
          <p:nvPr/>
        </p:nvCxnSpPr>
        <p:spPr>
          <a:xfrm flipH="1" flipV="1">
            <a:off x="3329609" y="2008432"/>
            <a:ext cx="870736" cy="9744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id="{B9EF62D2-F3F5-497A-B059-734C741B73EF}"/>
              </a:ext>
            </a:extLst>
          </p:cNvPr>
          <p:cNvCxnSpPr>
            <a:cxnSpLocks/>
          </p:cNvCxnSpPr>
          <p:nvPr/>
        </p:nvCxnSpPr>
        <p:spPr>
          <a:xfrm flipH="1">
            <a:off x="2991678" y="4337432"/>
            <a:ext cx="1185177" cy="7497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>
            <a:extLst>
              <a:ext uri="{FF2B5EF4-FFF2-40B4-BE49-F238E27FC236}">
                <a16:creationId xmlns:a16="http://schemas.microsoft.com/office/drawing/2014/main" id="{8764DA53-922A-4B8B-B63D-69F721CFE729}"/>
              </a:ext>
            </a:extLst>
          </p:cNvPr>
          <p:cNvCxnSpPr>
            <a:cxnSpLocks/>
          </p:cNvCxnSpPr>
          <p:nvPr/>
        </p:nvCxnSpPr>
        <p:spPr>
          <a:xfrm flipH="1">
            <a:off x="5678723" y="4802981"/>
            <a:ext cx="1" cy="9915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86699FDE-9A6C-42AD-BA1F-AE56ED74F82C}"/>
              </a:ext>
            </a:extLst>
          </p:cNvPr>
          <p:cNvCxnSpPr>
            <a:cxnSpLocks/>
          </p:cNvCxnSpPr>
          <p:nvPr/>
        </p:nvCxnSpPr>
        <p:spPr>
          <a:xfrm>
            <a:off x="6838122" y="4337432"/>
            <a:ext cx="1292087" cy="6023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a 42">
            <a:extLst>
              <a:ext uri="{FF2B5EF4-FFF2-40B4-BE49-F238E27FC236}">
                <a16:creationId xmlns:a16="http://schemas.microsoft.com/office/drawing/2014/main" id="{C9973985-C3D2-4614-ACE4-AA942F688D3B}"/>
              </a:ext>
            </a:extLst>
          </p:cNvPr>
          <p:cNvSpPr/>
          <p:nvPr/>
        </p:nvSpPr>
        <p:spPr>
          <a:xfrm>
            <a:off x="6189079" y="210123"/>
            <a:ext cx="2156792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nepromjenjiv red i sastav riječi</a:t>
            </a:r>
          </a:p>
        </p:txBody>
      </p:sp>
      <p:sp>
        <p:nvSpPr>
          <p:cNvPr id="45" name="Elipsa 44">
            <a:extLst>
              <a:ext uri="{FF2B5EF4-FFF2-40B4-BE49-F238E27FC236}">
                <a16:creationId xmlns:a16="http://schemas.microsoft.com/office/drawing/2014/main" id="{73D722B2-8285-4871-BB1C-4BB493CE0DF5}"/>
              </a:ext>
            </a:extLst>
          </p:cNvPr>
          <p:cNvSpPr/>
          <p:nvPr/>
        </p:nvSpPr>
        <p:spPr>
          <a:xfrm>
            <a:off x="8448261" y="2743200"/>
            <a:ext cx="2240827" cy="1190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najmanje dvije </a:t>
            </a:r>
            <a:r>
              <a:rPr lang="hr-HR" dirty="0" err="1"/>
              <a:t>samoznačne</a:t>
            </a:r>
            <a:r>
              <a:rPr lang="hr-HR" dirty="0"/>
              <a:t> riječi</a:t>
            </a:r>
          </a:p>
        </p:txBody>
      </p:sp>
      <p:sp>
        <p:nvSpPr>
          <p:cNvPr id="46" name="Elipsa 45">
            <a:extLst>
              <a:ext uri="{FF2B5EF4-FFF2-40B4-BE49-F238E27FC236}">
                <a16:creationId xmlns:a16="http://schemas.microsoft.com/office/drawing/2014/main" id="{ACF73994-2797-4E28-BCA4-2D6C8848A3E2}"/>
              </a:ext>
            </a:extLst>
          </p:cNvPr>
          <p:cNvSpPr/>
          <p:nvPr/>
        </p:nvSpPr>
        <p:spPr>
          <a:xfrm>
            <a:off x="8130209" y="4710112"/>
            <a:ext cx="1680930" cy="1190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preneseno značenje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D0A805BD-0C4A-435E-B1F8-D98591510E86}"/>
              </a:ext>
            </a:extLst>
          </p:cNvPr>
          <p:cNvSpPr/>
          <p:nvPr/>
        </p:nvSpPr>
        <p:spPr>
          <a:xfrm>
            <a:off x="4820480" y="5794513"/>
            <a:ext cx="18664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rečenica ili dio rečenice</a:t>
            </a:r>
          </a:p>
        </p:txBody>
      </p:sp>
      <p:sp>
        <p:nvSpPr>
          <p:cNvPr id="48" name="Elipsa 47">
            <a:extLst>
              <a:ext uri="{FF2B5EF4-FFF2-40B4-BE49-F238E27FC236}">
                <a16:creationId xmlns:a16="http://schemas.microsoft.com/office/drawing/2014/main" id="{A5112266-A652-429A-8284-A1D2A4E0B698}"/>
              </a:ext>
            </a:extLst>
          </p:cNvPr>
          <p:cNvSpPr/>
          <p:nvPr/>
        </p:nvSpPr>
        <p:spPr>
          <a:xfrm>
            <a:off x="1850758" y="867838"/>
            <a:ext cx="1662881" cy="1140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značenje samo kao cjelina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0E700166-4D25-4804-88DE-A61BB09CF0A8}"/>
              </a:ext>
            </a:extLst>
          </p:cNvPr>
          <p:cNvSpPr/>
          <p:nvPr/>
        </p:nvSpPr>
        <p:spPr>
          <a:xfrm>
            <a:off x="1162883" y="4849568"/>
            <a:ext cx="1737223" cy="991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ustaljeni skup riječi</a:t>
            </a:r>
          </a:p>
        </p:txBody>
      </p:sp>
    </p:spTree>
    <p:extLst>
      <p:ext uri="{BB962C8B-B14F-4D97-AF65-F5344CB8AC3E}">
        <p14:creationId xmlns:p14="http://schemas.microsoft.com/office/powerpoint/2010/main" val="1597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631FC7-D5CA-4C92-BA83-FB1DA46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Frazemi u slici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D9D49AEC-CDBE-4F85-8FF7-BCBBB84384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7734"/>
            <a:ext cx="5181600" cy="3627120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8EE9D9C1-CAD5-4443-A0CE-2B88E148DE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87734"/>
            <a:ext cx="5181600" cy="3627120"/>
          </a:xfrm>
        </p:spPr>
      </p:pic>
    </p:spTree>
    <p:extLst>
      <p:ext uri="{BB962C8B-B14F-4D97-AF65-F5344CB8AC3E}">
        <p14:creationId xmlns:p14="http://schemas.microsoft.com/office/powerpoint/2010/main" val="33543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15A1E-3141-42A1-9E10-A5234DE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71D9B4-C90E-473B-BE36-4C30691DE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8AFEA162-6D42-4E4B-9158-9EB7515764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42144"/>
            <a:ext cx="5157787" cy="3610450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1720B4C-9F38-4442-84DA-B1D858CBE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68D97B81-DDA8-47D7-9BDB-9E94029DB4C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33253"/>
            <a:ext cx="5183188" cy="3628231"/>
          </a:xfrm>
        </p:spPr>
      </p:pic>
    </p:spTree>
    <p:extLst>
      <p:ext uri="{BB962C8B-B14F-4D97-AF65-F5344CB8AC3E}">
        <p14:creationId xmlns:p14="http://schemas.microsoft.com/office/powerpoint/2010/main" val="39912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</TotalTime>
  <Words>343</Words>
  <Application>Microsoft Office PowerPoint</Application>
  <PresentationFormat>Široki zaslon</PresentationFormat>
  <Paragraphs>58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Od ponuđenih izraza napravi reklamu za znanje, prijateljstvo, skromnost, snošljivost.</vt:lpstr>
      <vt:lpstr>Frazemi (grč.phrasis – izraz)</vt:lpstr>
      <vt:lpstr>     I ovce i novce…Tele 2                   Kad ti život servira limetu, napravi mojito!   Kad poželim pizzu, izvučem asa iz rukava! </vt:lpstr>
      <vt:lpstr>Nepromjenjiv sastav frazema</vt:lpstr>
      <vt:lpstr>                   Može se ostvarivati kao</vt:lpstr>
      <vt:lpstr>Podrijetlo frazema </vt:lpstr>
      <vt:lpstr>PowerPoint prezentacija</vt:lpstr>
      <vt:lpstr>Frazemi u slici</vt:lpstr>
      <vt:lpstr>PowerPoint prezentacija</vt:lpstr>
      <vt:lpstr>PowerPoint prezentacija</vt:lpstr>
      <vt:lpstr>Antica Menac, Željka Fink-Arsovski, Radomir Venturin, Hrvatski frazeološki rječnik, Naklada Ljevak, Zagreb, 2003.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ponuđenih izraza napravi reklamu za znanje, prijateljstvo, skromnost, snošljivost.</dc:title>
  <dc:creator>BARBARA DONKOV ZORČIĆ</dc:creator>
  <cp:lastModifiedBy>BARBARA DONKOV ZORČIĆ</cp:lastModifiedBy>
  <cp:revision>21</cp:revision>
  <dcterms:created xsi:type="dcterms:W3CDTF">2022-02-22T17:25:27Z</dcterms:created>
  <dcterms:modified xsi:type="dcterms:W3CDTF">2022-09-22T07:17:43Z</dcterms:modified>
</cp:coreProperties>
</file>