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7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3/14/2023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4400" advClick="0" advTm="20000">
        <p14:honeycomb/>
      </p:transition>
    </mc:Choice>
    <mc:Fallback>
      <p:transition spd="slow" advClick="0" advTm="20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 advClick="0" advTm="20000">
        <p14:honeycomb/>
      </p:transition>
    </mc:Choice>
    <mc:Fallback>
      <p:transition spd="slow" advClick="0" advTm="20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 advClick="0" advTm="20000">
        <p14:honeycomb/>
      </p:transition>
    </mc:Choice>
    <mc:Fallback>
      <p:transition spd="slow" advClick="0" advTm="20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 advClick="0" advTm="20000">
        <p14:honeycomb/>
      </p:transition>
    </mc:Choice>
    <mc:Fallback>
      <p:transition spd="slow" advClick="0" advTm="20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 advClick="0" advTm="20000">
        <p14:honeycomb/>
      </p:transition>
    </mc:Choice>
    <mc:Fallback>
      <p:transition spd="slow" advClick="0" advTm="20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 cit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hr-HR"/>
              <a:t>Kliknite da biste uredili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 advClick="0" advTm="20000">
        <p14:honeycomb/>
      </p:transition>
    </mc:Choice>
    <mc:Fallback>
      <p:transition spd="slow" advClick="0" advTm="20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ili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hr-HR"/>
              <a:t>Kliknite da biste uredili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 advClick="0" advTm="20000">
        <p14:honeycomb/>
      </p:transition>
    </mc:Choice>
    <mc:Fallback>
      <p:transition spd="slow" advClick="0" advTm="2000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 advClick="0" advTm="20000">
        <p14:honeycomb/>
      </p:transition>
    </mc:Choice>
    <mc:Fallback>
      <p:transition spd="slow" advClick="0" advTm="2000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 advClick="0" advTm="20000">
        <p14:honeycomb/>
      </p:transition>
    </mc:Choice>
    <mc:Fallback>
      <p:transition spd="slow" advClick="0" advTm="20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 advClick="0" advTm="20000">
        <p14:honeycomb/>
      </p:transition>
    </mc:Choice>
    <mc:Fallback>
      <p:transition spd="slow" advClick="0" advTm="20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 advClick="0" advTm="20000">
        <p14:honeycomb/>
      </p:transition>
    </mc:Choice>
    <mc:Fallback>
      <p:transition spd="slow" advClick="0" advTm="20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 advClick="0" advTm="20000">
        <p14:honeycomb/>
      </p:transition>
    </mc:Choice>
    <mc:Fallback>
      <p:transition spd="slow" advClick="0" advTm="20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3/14/2023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 advClick="0" advTm="20000">
        <p14:honeycomb/>
      </p:transition>
    </mc:Choice>
    <mc:Fallback>
      <p:transition spd="slow" advClick="0" advTm="20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 advClick="0" advTm="20000">
        <p14:honeycomb/>
      </p:transition>
    </mc:Choice>
    <mc:Fallback>
      <p:transition spd="slow" advClick="0" advTm="20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3/14/2023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 advClick="0" advTm="20000">
        <p14:honeycomb/>
      </p:transition>
    </mc:Choice>
    <mc:Fallback>
      <p:transition spd="slow" advClick="0" advTm="20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 advClick="0" advTm="20000">
        <p14:honeycomb/>
      </p:transition>
    </mc:Choice>
    <mc:Fallback>
      <p:transition spd="slow" advClick="0" advTm="20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 advClick="0" advTm="20000">
        <p14:honeycomb/>
      </p:transition>
    </mc:Choice>
    <mc:Fallback>
      <p:transition spd="slow" advClick="0" advTm="20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3/14/2023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8" r:id="rId14"/>
    <p:sldLayoutId id="2147483667" r:id="rId15"/>
    <p:sldLayoutId id="2147483658" r:id="rId16"/>
    <p:sldLayoutId id="2147483659" r:id="rId17"/>
  </p:sldLayoutIdLst>
  <mc:AlternateContent xmlns:mc="http://schemas.openxmlformats.org/markup-compatibility/2006">
    <mc:Choice xmlns:p14="http://schemas.microsoft.com/office/powerpoint/2010/main" Requires="p14">
      <p:transition spd="slow" p14:dur="4400" advClick="0" advTm="20000">
        <p14:honeycomb/>
      </p:transition>
    </mc:Choice>
    <mc:Fallback>
      <p:transition spd="slow" advClick="0" advTm="20000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48DB38A-9A37-B837-8108-C8DCF8989F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75646" y="3277158"/>
            <a:ext cx="7197726" cy="1571933"/>
          </a:xfrm>
        </p:spPr>
        <p:txBody>
          <a:bodyPr>
            <a:normAutofit/>
          </a:bodyPr>
          <a:lstStyle/>
          <a:p>
            <a:pPr algn="l"/>
            <a:r>
              <a:rPr lang="hr-HR" sz="9600" b="1" i="1"/>
              <a:t>DAN BROJA PI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33B36F40-B9A6-25D2-958E-8034187D43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75027" y="5782234"/>
            <a:ext cx="3396690" cy="367553"/>
          </a:xfrm>
        </p:spPr>
        <p:txBody>
          <a:bodyPr>
            <a:normAutofit/>
          </a:bodyPr>
          <a:lstStyle/>
          <a:p>
            <a:r>
              <a:rPr lang="hr-HR" b="1"/>
              <a:t>LUKA KUNAC 6. A</a:t>
            </a:r>
          </a:p>
        </p:txBody>
      </p:sp>
      <p:pic>
        <p:nvPicPr>
          <p:cNvPr id="9" name="Slika 8" descr="Slika na kojoj se prikazuje tekst&#10;&#10;Opis je automatski generiran">
            <a:extLst>
              <a:ext uri="{FF2B5EF4-FFF2-40B4-BE49-F238E27FC236}">
                <a16:creationId xmlns:a16="http://schemas.microsoft.com/office/drawing/2014/main" id="{E73B7ACB-6AB3-EAFA-B2EA-C248C7846A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270" y="227590"/>
            <a:ext cx="4567094" cy="304956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184061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 advClick="0" advTm="20000">
        <p14:honeycomb/>
      </p:transition>
    </mc:Choice>
    <mc:Fallback>
      <p:transition spd="slow" advClick="0" advTm="2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48DB38A-9A37-B837-8108-C8DCF8989F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61647" y="188260"/>
            <a:ext cx="4911724" cy="708211"/>
          </a:xfrm>
        </p:spPr>
        <p:txBody>
          <a:bodyPr>
            <a:noAutofit/>
          </a:bodyPr>
          <a:lstStyle/>
          <a:p>
            <a:pPr algn="l"/>
            <a:r>
              <a:rPr lang="hr-HR" sz="4400" b="1"/>
              <a:t>O broju pi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Podnaslov 2">
                <a:extLst>
                  <a:ext uri="{FF2B5EF4-FFF2-40B4-BE49-F238E27FC236}">
                    <a16:creationId xmlns:a16="http://schemas.microsoft.com/office/drawing/2014/main" id="{33B36F40-B9A6-25D2-958E-8034187D438C}"/>
                  </a:ext>
                </a:extLst>
              </p:cNvPr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394448" y="1748117"/>
                <a:ext cx="7646894" cy="4724401"/>
              </a:xfrm>
            </p:spPr>
            <p:txBody>
              <a:bodyPr>
                <a:normAutofit fontScale="62500" lnSpcReduction="20000"/>
              </a:bodyPr>
              <a:lstStyle/>
              <a:p>
                <a:pPr marL="285750" indent="-285750" algn="l">
                  <a:buFont typeface="Wingdings" panose="05000000000000000000" pitchFamily="2" charset="2"/>
                  <a:buChar char="q"/>
                </a:pPr>
                <a:r>
                  <a:rPr lang="hr-HR" sz="3200" b="1" cap="none"/>
                  <a:t>   </a:t>
                </a:r>
                <a:r>
                  <a:rPr lang="hr-HR" sz="4000" b="1" cap="none"/>
                  <a:t> </a:t>
                </a:r>
                <a:r>
                  <a:rPr lang="hr-HR" sz="3200" b="1" i="1" cap="none"/>
                  <a:t>Broj pi (</a:t>
                </a:r>
                <a:r>
                  <a:rPr lang="hr-HR" sz="3200" b="1" i="1" cap="none">
                    <a:latin typeface="Arial" panose="020B0604020202020204" pitchFamily="34" charset="0"/>
                    <a:ea typeface="ADLaM Display" panose="02000000000000000000" pitchFamily="2" charset="0"/>
                    <a:cs typeface="Arial" panose="020B0604020202020204" pitchFamily="34" charset="0"/>
                  </a:rPr>
                  <a:t>π</a:t>
                </a:r>
                <a:r>
                  <a:rPr lang="hr-HR" sz="3200" i="1" cap="none">
                    <a:latin typeface="Arial" panose="020B0604020202020204" pitchFamily="34" charset="0"/>
                    <a:ea typeface="ADLaM Display" panose="02000000000000000000" pitchFamily="2" charset="0"/>
                    <a:cs typeface="Arial" panose="020B0604020202020204" pitchFamily="34" charset="0"/>
                  </a:rPr>
                  <a:t>) je matematička konstanta,predstavlja omjer  opsega i promjera kružnice. </a:t>
                </a:r>
              </a:p>
              <a:p>
                <a:pPr algn="l"/>
                <a:r>
                  <a:rPr lang="hr-HR" sz="3200" b="1" i="1" cap="none">
                    <a:latin typeface="Arial" panose="020B0604020202020204" pitchFamily="34" charset="0"/>
                    <a:ea typeface="ADLaM Display" panose="02000000000000000000" pitchFamily="2" charset="0"/>
                    <a:cs typeface="Arial" panose="020B0604020202020204" pitchFamily="34" charset="0"/>
                  </a:rPr>
                  <a:t>                                         </a:t>
                </a:r>
                <a:r>
                  <a:rPr lang="el-GR" sz="3200" b="1" i="1" cap="none">
                    <a:latin typeface="Arial" panose="020B0604020202020204" pitchFamily="34" charset="0"/>
                    <a:ea typeface="ADLaM Display" panose="02000000000000000000" pitchFamily="2" charset="0"/>
                    <a:cs typeface="Arial" panose="020B0604020202020204" pitchFamily="34" charset="0"/>
                  </a:rPr>
                  <a:t>π</a:t>
                </a:r>
                <a14:m>
                  <m:oMath xmlns:m="http://schemas.openxmlformats.org/officeDocument/2006/math">
                    <m:r>
                      <a:rPr lang="en-US" sz="3200" b="1" i="1" cap="none" smtClean="0">
                        <a:latin typeface="Cambria Math" panose="02040503050406030204" pitchFamily="18" charset="0"/>
                        <a:ea typeface="ADLaM Display" panose="02000000000000000000" pitchFamily="2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3200" b="1" i="1" cap="none" smtClean="0">
                            <a:latin typeface="Cambria Math" panose="02040503050406030204" pitchFamily="18" charset="0"/>
                            <a:ea typeface="ADLaM Display" panose="02000000000000000000" pitchFamily="2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hr-HR" sz="3200" b="1" i="1" cap="none" smtClean="0">
                            <a:latin typeface="Cambria Math" panose="02040503050406030204" pitchFamily="18" charset="0"/>
                            <a:ea typeface="ADLaM Display" panose="02000000000000000000" pitchFamily="2" charset="0"/>
                            <a:cs typeface="Arial" panose="020B0604020202020204" pitchFamily="34" charset="0"/>
                          </a:rPr>
                          <m:t>𝑶</m:t>
                        </m:r>
                      </m:num>
                      <m:den>
                        <m:r>
                          <a:rPr lang="en-US" sz="3200" b="1" i="1" cap="none" smtClean="0">
                            <a:latin typeface="Cambria Math" panose="02040503050406030204" pitchFamily="18" charset="0"/>
                            <a:ea typeface="ADLaM Display" panose="02000000000000000000" pitchFamily="2" charset="0"/>
                            <a:cs typeface="Arial" panose="020B0604020202020204" pitchFamily="34" charset="0"/>
                          </a:rPr>
                          <m:t>𝟐</m:t>
                        </m:r>
                        <m:r>
                          <a:rPr lang="hr-HR" sz="3200" b="1" i="1" cap="none" smtClean="0">
                            <a:latin typeface="Cambria Math" panose="02040503050406030204" pitchFamily="18" charset="0"/>
                            <a:ea typeface="ADLaM Display" panose="02000000000000000000" pitchFamily="2" charset="0"/>
                            <a:cs typeface="Arial" panose="020B0604020202020204" pitchFamily="34" charset="0"/>
                          </a:rPr>
                          <m:t>𝒓</m:t>
                        </m:r>
                      </m:den>
                    </m:f>
                  </m:oMath>
                </a14:m>
                <a:r>
                  <a:rPr lang="hr-HR" sz="3200" b="1" i="1" cap="none">
                    <a:latin typeface="Arial" panose="020B0604020202020204" pitchFamily="34" charset="0"/>
                    <a:ea typeface="ADLaM Display" panose="02000000000000000000" pitchFamily="2" charset="0"/>
                    <a:cs typeface="Arial" panose="020B0604020202020204" pitchFamily="34" charset="0"/>
                  </a:rPr>
                  <a:t>        </a:t>
                </a:r>
              </a:p>
              <a:p>
                <a:pPr marL="457200" indent="-457200" algn="l">
                  <a:lnSpc>
                    <a:spcPct val="200000"/>
                  </a:lnSpc>
                  <a:buFont typeface="Wingdings" panose="05000000000000000000" pitchFamily="2" charset="2"/>
                  <a:buChar char="q"/>
                </a:pPr>
                <a:r>
                  <a:rPr lang="hr-HR" sz="3200" i="1" cap="none">
                    <a:latin typeface="Arial" panose="020B0604020202020204" pitchFamily="34" charset="0"/>
                    <a:ea typeface="ADLaM Display" panose="02000000000000000000" pitchFamily="2" charset="0"/>
                    <a:cs typeface="Arial" panose="020B0604020202020204" pitchFamily="34" charset="0"/>
                  </a:rPr>
                  <a:t>   Za bilježenje broja pi koristimo </a:t>
                </a:r>
                <a:r>
                  <a:rPr lang="hr-HR" sz="3200" b="1" i="1" cap="none">
                    <a:latin typeface="Arial" panose="020B0604020202020204" pitchFamily="34" charset="0"/>
                    <a:ea typeface="ADLaM Display" panose="02000000000000000000" pitchFamily="2" charset="0"/>
                    <a:cs typeface="Arial" panose="020B0604020202020204" pitchFamily="34" charset="0"/>
                  </a:rPr>
                  <a:t>grčko slovo</a:t>
                </a:r>
                <a:r>
                  <a:rPr lang="hr-HR" sz="3200" i="1" cap="none">
                    <a:latin typeface="Arial" panose="020B0604020202020204" pitchFamily="34" charset="0"/>
                    <a:ea typeface="ADLaM Display" panose="02000000000000000000" pitchFamily="2" charset="0"/>
                    <a:cs typeface="Arial" panose="020B0604020202020204" pitchFamily="34" charset="0"/>
                  </a:rPr>
                  <a:t> </a:t>
                </a:r>
                <a:r>
                  <a:rPr lang="el-GR" sz="3200" b="1" i="1" cap="none">
                    <a:latin typeface="Arial" panose="020B0604020202020204" pitchFamily="34" charset="0"/>
                    <a:ea typeface="ADLaM Display" panose="02000000000000000000" pitchFamily="2" charset="0"/>
                    <a:cs typeface="Arial" panose="020B0604020202020204" pitchFamily="34" charset="0"/>
                  </a:rPr>
                  <a:t>π</a:t>
                </a:r>
                <a:r>
                  <a:rPr lang="hr-HR" sz="3200" b="1" i="1" cap="none">
                    <a:latin typeface="Arial" panose="020B0604020202020204" pitchFamily="34" charset="0"/>
                    <a:ea typeface="ADLaM Display" panose="02000000000000000000" pitchFamily="2" charset="0"/>
                    <a:cs typeface="Arial" panose="020B0604020202020204" pitchFamily="34" charset="0"/>
                  </a:rPr>
                  <a:t>. </a:t>
                </a:r>
                <a:r>
                  <a:rPr lang="hr-HR" sz="3200" i="1" cap="none">
                    <a:latin typeface="Arial" panose="020B0604020202020204" pitchFamily="34" charset="0"/>
                    <a:ea typeface="ADLaM Display" panose="02000000000000000000" pitchFamily="2" charset="0"/>
                    <a:cs typeface="Arial" panose="020B0604020202020204" pitchFamily="34" charset="0"/>
                  </a:rPr>
                  <a:t>         </a:t>
                </a:r>
              </a:p>
              <a:p>
                <a:pPr marL="285750" indent="-285750" algn="l">
                  <a:lnSpc>
                    <a:spcPct val="200000"/>
                  </a:lnSpc>
                  <a:buFont typeface="Wingdings" panose="05000000000000000000" pitchFamily="2" charset="2"/>
                  <a:buChar char="q"/>
                </a:pPr>
                <a:r>
                  <a:rPr lang="hr-HR" sz="3200" i="1" cap="none">
                    <a:latin typeface="Arial" panose="020B0604020202020204" pitchFamily="34" charset="0"/>
                    <a:ea typeface="ADLaM Display" panose="02000000000000000000" pitchFamily="2" charset="0"/>
                    <a:cs typeface="Arial" panose="020B0604020202020204" pitchFamily="34" charset="0"/>
                  </a:rPr>
                  <a:t>    </a:t>
                </a:r>
                <a:r>
                  <a:rPr lang="el-GR" sz="3200" b="1" i="1" cap="none">
                    <a:latin typeface="Arial" panose="020B0604020202020204" pitchFamily="34" charset="0"/>
                    <a:ea typeface="ADLaM Display" panose="02000000000000000000" pitchFamily="2" charset="0"/>
                    <a:cs typeface="Arial" panose="020B0604020202020204" pitchFamily="34" charset="0"/>
                  </a:rPr>
                  <a:t>π</a:t>
                </a:r>
                <a:r>
                  <a:rPr lang="el-GR" sz="3200" i="1" cap="none">
                    <a:latin typeface="Arial" panose="020B0604020202020204" pitchFamily="34" charset="0"/>
                    <a:ea typeface="ADLaM Display" panose="02000000000000000000" pitchFamily="2" charset="0"/>
                    <a:cs typeface="Arial" panose="020B0604020202020204" pitchFamily="34" charset="0"/>
                  </a:rPr>
                  <a:t> </a:t>
                </a:r>
                <a:r>
                  <a:rPr lang="hr-HR" sz="3200" i="1" cap="none">
                    <a:latin typeface="Arial" panose="020B0604020202020204" pitchFamily="34" charset="0"/>
                    <a:ea typeface="ADLaM Display" panose="02000000000000000000" pitchFamily="2" charset="0"/>
                    <a:cs typeface="Arial" panose="020B0604020202020204" pitchFamily="34" charset="0"/>
                  </a:rPr>
                  <a:t>je poznat kao </a:t>
                </a:r>
                <a:r>
                  <a:rPr lang="hr-HR" sz="3200" b="1" i="1" cap="none">
                    <a:latin typeface="Arial" panose="020B0604020202020204" pitchFamily="34" charset="0"/>
                    <a:ea typeface="ADLaM Display" panose="02000000000000000000" pitchFamily="2" charset="0"/>
                    <a:cs typeface="Arial" panose="020B0604020202020204" pitchFamily="34" charset="0"/>
                  </a:rPr>
                  <a:t>Arhimedova konstanta </a:t>
                </a:r>
                <a:r>
                  <a:rPr lang="hr-HR" sz="3200" i="1" cap="none">
                    <a:latin typeface="Arial" panose="020B0604020202020204" pitchFamily="34" charset="0"/>
                    <a:ea typeface="ADLaM Display" panose="02000000000000000000" pitchFamily="2" charset="0"/>
                    <a:cs typeface="Arial" panose="020B0604020202020204" pitchFamily="34" charset="0"/>
                  </a:rPr>
                  <a:t>ili </a:t>
                </a:r>
                <a:r>
                  <a:rPr lang="hr-HR" sz="3200" b="1" i="1" cap="none">
                    <a:latin typeface="Arial" panose="020B0604020202020204" pitchFamily="34" charset="0"/>
                    <a:ea typeface="ADLaM Display" panose="02000000000000000000" pitchFamily="2" charset="0"/>
                    <a:cs typeface="Arial" panose="020B0604020202020204" pitchFamily="34" charset="0"/>
                  </a:rPr>
                  <a:t>Ludolphov broj</a:t>
                </a:r>
                <a:r>
                  <a:rPr lang="hr-HR" sz="3200" i="1" cap="none">
                    <a:latin typeface="Arial" panose="020B0604020202020204" pitchFamily="34" charset="0"/>
                    <a:ea typeface="ADLaM Display" panose="02000000000000000000" pitchFamily="2" charset="0"/>
                    <a:cs typeface="Arial" panose="020B0604020202020204" pitchFamily="34" charset="0"/>
                  </a:rPr>
                  <a:t>. </a:t>
                </a:r>
              </a:p>
              <a:p>
                <a:pPr marL="285750" indent="-285750" algn="l">
                  <a:lnSpc>
                    <a:spcPct val="200000"/>
                  </a:lnSpc>
                  <a:buFont typeface="Wingdings" panose="05000000000000000000" pitchFamily="2" charset="2"/>
                  <a:buChar char="q"/>
                </a:pPr>
                <a:r>
                  <a:rPr lang="hr-HR" sz="3200" i="1" cap="none">
                    <a:latin typeface="Arial" panose="020B0604020202020204" pitchFamily="34" charset="0"/>
                    <a:ea typeface="ADLaM Display" panose="02000000000000000000" pitchFamily="2" charset="0"/>
                    <a:cs typeface="Arial" panose="020B0604020202020204" pitchFamily="34" charset="0"/>
                  </a:rPr>
                  <a:t>     Iracionalan je broj (ima beskonačno mnogo znamenki koje se ne ponavljaju).</a:t>
                </a:r>
              </a:p>
              <a:p>
                <a:pPr algn="l"/>
                <a:r>
                  <a:rPr lang="hr-HR" sz="3200" cap="none">
                    <a:latin typeface="Arial" panose="020B0604020202020204" pitchFamily="34" charset="0"/>
                    <a:ea typeface="ADLaM Display" panose="02000000000000000000" pitchFamily="2" charset="0"/>
                    <a:cs typeface="Arial" panose="020B0604020202020204" pitchFamily="34" charset="0"/>
                  </a:rPr>
                  <a:t> </a:t>
                </a:r>
              </a:p>
              <a:p>
                <a:pPr algn="ctr"/>
                <a:endParaRPr lang="hr-HR" sz="3200" cap="none"/>
              </a:p>
            </p:txBody>
          </p:sp>
        </mc:Choice>
        <mc:Fallback>
          <p:sp>
            <p:nvSpPr>
              <p:cNvPr id="3" name="Podnaslov 2">
                <a:extLst>
                  <a:ext uri="{FF2B5EF4-FFF2-40B4-BE49-F238E27FC236}">
                    <a16:creationId xmlns:a16="http://schemas.microsoft.com/office/drawing/2014/main" id="{33B36F40-B9A6-25D2-958E-8034187D438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394448" y="1748117"/>
                <a:ext cx="7646894" cy="4724401"/>
              </a:xfrm>
              <a:blipFill>
                <a:blip r:embed="rId2"/>
                <a:stretch>
                  <a:fillRect l="-718" t="-1032" r="-478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Slika 4" descr="Slika na kojoj se prikazuje strelica&#10;&#10;Opis je automatski generiran">
            <a:extLst>
              <a:ext uri="{FF2B5EF4-FFF2-40B4-BE49-F238E27FC236}">
                <a16:creationId xmlns:a16="http://schemas.microsoft.com/office/drawing/2014/main" id="{01CB7802-02FB-7A9E-53ED-777D9FFA63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8919" y="1398495"/>
            <a:ext cx="3917576" cy="387275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5932395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 advClick="0" advTm="20000">
        <p14:honeycomb/>
      </p:transition>
    </mc:Choice>
    <mc:Fallback>
      <p:transition spd="slow" advClick="0" advTm="2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48DB38A-9A37-B837-8108-C8DCF8989F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15553" y="995082"/>
            <a:ext cx="8086164" cy="690284"/>
          </a:xfrm>
        </p:spPr>
        <p:txBody>
          <a:bodyPr>
            <a:normAutofit/>
          </a:bodyPr>
          <a:lstStyle/>
          <a:p>
            <a:pPr marL="685800" indent="-685800" algn="l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hr-HR" sz="2000" b="1" i="1" cap="none"/>
              <a:t>Vrijednost broja pi iznosi 3.14 (zaokruženo na dvije decimale)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33B36F40-B9A6-25D2-958E-8034187D43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15553" y="1828800"/>
            <a:ext cx="8023412" cy="4643719"/>
          </a:xfrm>
        </p:spPr>
        <p:txBody>
          <a:bodyPr>
            <a:normAutofit/>
          </a:bodyPr>
          <a:lstStyle/>
          <a:p>
            <a:pPr marL="457200" indent="-457200" algn="l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hr-HR" sz="2000" i="1" cap="none">
                <a:latin typeface="Arial" panose="020B0604020202020204" pitchFamily="34" charset="0"/>
                <a:ea typeface="ADLaM Display" panose="02000000000000000000" pitchFamily="2" charset="0"/>
                <a:cs typeface="Arial" panose="020B0604020202020204" pitchFamily="34" charset="0"/>
              </a:rPr>
              <a:t>    1706. William Jones prvi je upotrijebio grčko slovo pi (</a:t>
            </a:r>
            <a:r>
              <a:rPr lang="el-GR" sz="2000" i="1" cap="none">
                <a:latin typeface="Arial" panose="020B0604020202020204" pitchFamily="34" charset="0"/>
                <a:ea typeface="ADLaM Display" panose="02000000000000000000" pitchFamily="2" charset="0"/>
                <a:cs typeface="Arial" panose="020B0604020202020204" pitchFamily="34" charset="0"/>
              </a:rPr>
              <a:t>π</a:t>
            </a:r>
            <a:r>
              <a:rPr lang="hr-HR" sz="2000" i="1" cap="none">
                <a:latin typeface="Arial" panose="020B0604020202020204" pitchFamily="34" charset="0"/>
                <a:ea typeface="ADLaM Display" panose="02000000000000000000" pitchFamily="2" charset="0"/>
                <a:cs typeface="Arial" panose="020B0604020202020204" pitchFamily="34" charset="0"/>
              </a:rPr>
              <a:t>).</a:t>
            </a:r>
          </a:p>
          <a:p>
            <a:pPr marL="457200" indent="-457200" algn="l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hr-HR" sz="2000" i="1" cap="none">
                <a:latin typeface="Arial" panose="020B0604020202020204" pitchFamily="34" charset="0"/>
                <a:ea typeface="ADLaM Display" panose="02000000000000000000" pitchFamily="2" charset="0"/>
                <a:cs typeface="Arial" panose="020B0604020202020204" pitchFamily="34" charset="0"/>
              </a:rPr>
              <a:t>    Pi se primjenjuje u matematici i fizici, sastavni je faktor mnogih formula (npr. za površinu kruga i elipse, obujam kugle; valjka i stošca).</a:t>
            </a:r>
          </a:p>
          <a:p>
            <a:pPr marL="457200" indent="-457200" algn="l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hr-HR" sz="2000" i="1" cap="none">
                <a:latin typeface="Arial" panose="020B0604020202020204" pitchFamily="34" charset="0"/>
                <a:ea typeface="ADLaM Display" panose="02000000000000000000" pitchFamily="2" charset="0"/>
                <a:cs typeface="Arial" panose="020B0604020202020204" pitchFamily="34" charset="0"/>
              </a:rPr>
              <a:t> Numerička vrijednosti pi zaokružena je na 64 decimalna mjesta. </a:t>
            </a:r>
          </a:p>
          <a:p>
            <a:pPr marL="457200" indent="-457200" algn="ctr">
              <a:lnSpc>
                <a:spcPct val="200000"/>
              </a:lnSpc>
              <a:buFont typeface="Wingdings" panose="05000000000000000000" pitchFamily="2" charset="2"/>
              <a:buChar char="§"/>
            </a:pPr>
            <a:endParaRPr lang="hr-HR" sz="3200" cap="none"/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id="{962A81AB-3F1C-EF6B-76F7-870A34644306}"/>
              </a:ext>
            </a:extLst>
          </p:cNvPr>
          <p:cNvSpPr txBox="1"/>
          <p:nvPr/>
        </p:nvSpPr>
        <p:spPr>
          <a:xfrm>
            <a:off x="3048000" y="324433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/>
              <a:t> </a:t>
            </a:r>
            <a:endParaRPr lang="hr-HR"/>
          </a:p>
        </p:txBody>
      </p:sp>
      <p:pic>
        <p:nvPicPr>
          <p:cNvPr id="11" name="Slika 10" descr="Slika na kojoj se prikazuje tekst&#10;&#10;Opis je automatski generiran">
            <a:extLst>
              <a:ext uri="{FF2B5EF4-FFF2-40B4-BE49-F238E27FC236}">
                <a16:creationId xmlns:a16="http://schemas.microsoft.com/office/drawing/2014/main" id="{72725AD0-F9C9-4740-FB0D-E8A34DA585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047" y="1541929"/>
            <a:ext cx="3003177" cy="31735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9224504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 advClick="0" advTm="20000">
        <p14:honeycomb/>
      </p:transition>
    </mc:Choice>
    <mc:Fallback>
      <p:transition spd="slow" advClick="0" advTm="2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48DB38A-9A37-B837-8108-C8DCF8989F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67318" y="152400"/>
            <a:ext cx="8202704" cy="950258"/>
          </a:xfrm>
        </p:spPr>
        <p:txBody>
          <a:bodyPr>
            <a:normAutofit/>
          </a:bodyPr>
          <a:lstStyle/>
          <a:p>
            <a:pPr algn="l"/>
            <a:r>
              <a:rPr lang="hr-HR" sz="4400" b="1" cap="none"/>
              <a:t>OBILJEŽAVANJE DANA BROJA PI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33B36F40-B9A6-25D2-958E-8034187D43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67318" y="1425389"/>
            <a:ext cx="6656973" cy="4392706"/>
          </a:xfrm>
        </p:spPr>
        <p:txBody>
          <a:bodyPr>
            <a:normAutofit/>
          </a:bodyPr>
          <a:lstStyle/>
          <a:p>
            <a:pPr marL="457200" indent="-457200" algn="l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hr-HR" sz="2000" i="1" cap="none"/>
              <a:t>U matematici postoji jedan poseban broj da čak ima svoj dan!</a:t>
            </a:r>
          </a:p>
          <a:p>
            <a:pPr marL="457200" indent="-457200" algn="l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hr-HR" sz="2000" i="1" cap="none"/>
              <a:t>14. ožujka je Dan broja pi (</a:t>
            </a:r>
            <a:r>
              <a:rPr lang="el-GR" sz="2000" i="1" cap="none"/>
              <a:t>π</a:t>
            </a:r>
            <a:r>
              <a:rPr lang="hr-HR" sz="2000" i="1" cap="none"/>
              <a:t>) </a:t>
            </a:r>
          </a:p>
          <a:p>
            <a:pPr marL="457200" indent="-457200" algn="l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hr-HR" sz="2000" i="1" cap="none"/>
              <a:t>Zanimljivo je da je 14.3. ujedno i rođendan ALBERTA EINSTEINA (14. ožujka 1879.-18. travnja 1955.).</a:t>
            </a:r>
          </a:p>
          <a:p>
            <a:pPr marL="457200" indent="-457200" algn="l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hr-HR" sz="2000" i="1" cap="none"/>
              <a:t>Prvi je proslavio dan broja pi Larry Shaw u San Franciscu.</a:t>
            </a:r>
          </a:p>
        </p:txBody>
      </p:sp>
      <p:pic>
        <p:nvPicPr>
          <p:cNvPr id="7" name="Slika 6" descr="Slika na kojoj se prikazuje tekst, ukrasni isječci&#10;&#10;Opis je automatski generiran">
            <a:extLst>
              <a:ext uri="{FF2B5EF4-FFF2-40B4-BE49-F238E27FC236}">
                <a16:creationId xmlns:a16="http://schemas.microsoft.com/office/drawing/2014/main" id="{0B7378EC-F4EC-27F4-D2B3-A11B056DB4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897" y="1717963"/>
            <a:ext cx="2445194" cy="3906982"/>
          </a:xfrm>
          <a:prstGeom prst="rect">
            <a:avLst/>
          </a:prstGeom>
        </p:spPr>
      </p:pic>
      <p:pic>
        <p:nvPicPr>
          <p:cNvPr id="9" name="Slika 8" descr="Slika na kojoj se prikazuje kolač, stol, tanjur, u dvorani&#10;&#10;Opis je automatski generiran">
            <a:extLst>
              <a:ext uri="{FF2B5EF4-FFF2-40B4-BE49-F238E27FC236}">
                <a16:creationId xmlns:a16="http://schemas.microsoft.com/office/drawing/2014/main" id="{A255A0A4-3B69-2AA3-B999-0161E50E97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5889" y="2470726"/>
            <a:ext cx="2290617" cy="240145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1358219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 advClick="0" advTm="20000">
        <p14:honeycomb/>
      </p:transition>
    </mc:Choice>
    <mc:Fallback>
      <p:transition spd="slow" advClick="0" advTm="2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48DB38A-9A37-B837-8108-C8DCF8989F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67435" y="152400"/>
            <a:ext cx="9502587" cy="950258"/>
          </a:xfrm>
        </p:spPr>
        <p:txBody>
          <a:bodyPr>
            <a:noAutofit/>
          </a:bodyPr>
          <a:lstStyle/>
          <a:p>
            <a:pPr algn="l"/>
            <a:r>
              <a:rPr lang="hr-HR" sz="4400" b="1" cap="none"/>
              <a:t>ZNANSTVENICI KOJI SU PROUČAVALI </a:t>
            </a:r>
            <a:r>
              <a:rPr lang="el-GR" sz="4400" b="1" cap="none"/>
              <a:t>π</a:t>
            </a:r>
            <a:r>
              <a:rPr lang="hr-HR" sz="4400" b="1" cap="none"/>
              <a:t> 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33B36F40-B9A6-25D2-958E-8034187D43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17693" y="1425389"/>
            <a:ext cx="5728447" cy="5021594"/>
          </a:xfrm>
        </p:spPr>
        <p:txBody>
          <a:bodyPr>
            <a:normAutofit fontScale="85000" lnSpcReduction="10000"/>
          </a:bodyPr>
          <a:lstStyle/>
          <a:p>
            <a:pPr marL="457200" indent="-457200" algn="l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hr-HR" sz="2000" i="1" cap="none"/>
              <a:t>Otkrili su ga Babilonci prije više od 4000 g., a prvi zapisi na papirusu su iz 19. st.</a:t>
            </a:r>
          </a:p>
          <a:p>
            <a:pPr marL="457200" indent="-457200" algn="l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hr-HR" sz="2000" b="1" i="1" cap="none"/>
              <a:t>Slavni ARHIMED </a:t>
            </a:r>
            <a:r>
              <a:rPr lang="hr-HR" sz="2000" i="1" cap="none"/>
              <a:t>je prvi matematičar koji se ozbiljno bavio izračunavanjem točne vrijednosti broja pi i točno je izračunao prve dvije decimale.</a:t>
            </a:r>
          </a:p>
          <a:p>
            <a:pPr marL="457200" indent="-457200" algn="l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hr-HR" sz="2000" b="1" i="1" cap="none"/>
              <a:t>LUDOLPH VAN CEULEN </a:t>
            </a:r>
            <a:r>
              <a:rPr lang="hr-HR" sz="2000" i="1" cap="none"/>
              <a:t>izračunao je 35 decimala broja pi. Njemu u čast broj pi se još naziva Ludolphovim brojem.</a:t>
            </a:r>
          </a:p>
          <a:p>
            <a:pPr marL="457200" indent="-457200" algn="l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hr-HR" sz="2000" i="1" cap="none"/>
              <a:t>1949. g. računalo ENIAC izračunalo je 2037 znamenki.</a:t>
            </a:r>
          </a:p>
        </p:txBody>
      </p:sp>
      <p:pic>
        <p:nvPicPr>
          <p:cNvPr id="19" name="Slika 18" descr="Slika na kojoj se prikazuje tekst&#10;&#10;Opis je automatski generiran">
            <a:extLst>
              <a:ext uri="{FF2B5EF4-FFF2-40B4-BE49-F238E27FC236}">
                <a16:creationId xmlns:a16="http://schemas.microsoft.com/office/drawing/2014/main" id="{225A7C2A-9413-F645-F86D-9E4C08F7F3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083" y="1703294"/>
            <a:ext cx="2328244" cy="2940423"/>
          </a:xfrm>
          <a:prstGeom prst="rect">
            <a:avLst/>
          </a:prstGeom>
        </p:spPr>
      </p:pic>
      <p:sp>
        <p:nvSpPr>
          <p:cNvPr id="20" name="TekstniOkvir 19">
            <a:extLst>
              <a:ext uri="{FF2B5EF4-FFF2-40B4-BE49-F238E27FC236}">
                <a16:creationId xmlns:a16="http://schemas.microsoft.com/office/drawing/2014/main" id="{3C3FB34D-E05B-A93F-FC82-AC113A8E709E}"/>
              </a:ext>
            </a:extLst>
          </p:cNvPr>
          <p:cNvSpPr txBox="1"/>
          <p:nvPr/>
        </p:nvSpPr>
        <p:spPr>
          <a:xfrm>
            <a:off x="591671" y="4785374"/>
            <a:ext cx="18467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/>
              <a:t>Slavni Arhimed</a:t>
            </a:r>
          </a:p>
        </p:txBody>
      </p:sp>
      <p:pic>
        <p:nvPicPr>
          <p:cNvPr id="22" name="Slika 21" descr="Slika na kojoj se prikazuje tekst, knjiga&#10;&#10;Opis je automatski generiran">
            <a:extLst>
              <a:ext uri="{FF2B5EF4-FFF2-40B4-BE49-F238E27FC236}">
                <a16:creationId xmlns:a16="http://schemas.microsoft.com/office/drawing/2014/main" id="{00ECAB98-89B0-B57B-BB89-43B6DD1E93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8785409" y="1703294"/>
            <a:ext cx="2384609" cy="2940423"/>
          </a:xfrm>
          <a:prstGeom prst="rect">
            <a:avLst/>
          </a:prstGeom>
        </p:spPr>
      </p:pic>
      <p:sp>
        <p:nvSpPr>
          <p:cNvPr id="23" name="TekstniOkvir 22">
            <a:extLst>
              <a:ext uri="{FF2B5EF4-FFF2-40B4-BE49-F238E27FC236}">
                <a16:creationId xmlns:a16="http://schemas.microsoft.com/office/drawing/2014/main" id="{D6A5949F-4F3E-77AA-0DB1-FFD4E9C12F4D}"/>
              </a:ext>
            </a:extLst>
          </p:cNvPr>
          <p:cNvSpPr txBox="1"/>
          <p:nvPr/>
        </p:nvSpPr>
        <p:spPr>
          <a:xfrm>
            <a:off x="8875062" y="4970040"/>
            <a:ext cx="23846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/>
              <a:t>Ludolph van Cuelen</a:t>
            </a:r>
          </a:p>
        </p:txBody>
      </p:sp>
    </p:spTree>
    <p:extLst>
      <p:ext uri="{BB962C8B-B14F-4D97-AF65-F5344CB8AC3E}">
        <p14:creationId xmlns:p14="http://schemas.microsoft.com/office/powerpoint/2010/main" val="9792236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 advClick="0" advTm="20000">
        <p14:honeycomb/>
      </p:transition>
    </mc:Choice>
    <mc:Fallback>
      <p:transition spd="slow" advClick="0" advTm="2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48DB38A-9A37-B837-8108-C8DCF8989F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67318" y="152400"/>
            <a:ext cx="8202704" cy="950258"/>
          </a:xfrm>
        </p:spPr>
        <p:txBody>
          <a:bodyPr>
            <a:normAutofit/>
          </a:bodyPr>
          <a:lstStyle/>
          <a:p>
            <a:pPr algn="l"/>
            <a:r>
              <a:rPr lang="hr-HR" sz="5400" b="1" cap="none"/>
              <a:t> 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33B36F40-B9A6-25D2-958E-8034187D43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1647" y="502024"/>
            <a:ext cx="8301318" cy="5944959"/>
          </a:xfrm>
        </p:spPr>
        <p:txBody>
          <a:bodyPr>
            <a:normAutofit fontScale="85000" lnSpcReduction="10000"/>
          </a:bodyPr>
          <a:lstStyle/>
          <a:p>
            <a:pPr algn="l"/>
            <a:r>
              <a:rPr lang="hr-HR" sz="3200" cap="none"/>
              <a:t>                                        </a:t>
            </a:r>
            <a:r>
              <a:rPr lang="hr-HR" sz="5200" b="1" cap="none"/>
              <a:t>JESTE LI ZNALI ?    </a:t>
            </a:r>
          </a:p>
          <a:p>
            <a:pPr marL="457200" indent="-457200" algn="l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hr-HR" sz="2200" i="1" cap="none"/>
              <a:t>U znamenkama broja pi možete pronaći svoj datum rođenja ili broj telefona.</a:t>
            </a:r>
          </a:p>
          <a:p>
            <a:pPr marL="457200" indent="-457200" algn="l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hr-HR" sz="2200" i="1" cap="none"/>
              <a:t>Među prvih 31 decimala nema niti jedne nule.</a:t>
            </a:r>
          </a:p>
          <a:p>
            <a:pPr marL="457200" indent="-457200" algn="l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hr-HR" sz="2200" i="1" cap="none"/>
              <a:t>Proslave broja pi vrlo su zanimljive, a najpoznatija je tradicija pečenja pita. </a:t>
            </a:r>
          </a:p>
          <a:p>
            <a:pPr marL="457200" indent="-457200" algn="l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hr-HR" sz="2200" i="1" cap="none"/>
              <a:t>Michael Blake je pretvorio decimalne znamenke u note i tako uglazbio broj pi.</a:t>
            </a:r>
          </a:p>
          <a:p>
            <a:pPr marL="457200" indent="-457200" algn="l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hr-HR" sz="2200" i="1" cap="none"/>
              <a:t>Pamćenje broja znamenki broja pi se pretvorilo u natjecanje. Prema Guinnessovoj knjizi rekorda svjetski rekord u pamćenju broja decimala broja pi postigao je Lu Chao, zapamtio je 67890 znamenki, a trebalo mu je 24 sata i 4 minute da ih izrecitira.</a:t>
            </a:r>
          </a:p>
        </p:txBody>
      </p:sp>
      <p:pic>
        <p:nvPicPr>
          <p:cNvPr id="5" name="Slika 4" descr="Slika na kojoj se prikazuje dijagram&#10;&#10;Opis je automatski generiran">
            <a:extLst>
              <a:ext uri="{FF2B5EF4-FFF2-40B4-BE49-F238E27FC236}">
                <a16:creationId xmlns:a16="http://schemas.microsoft.com/office/drawing/2014/main" id="{38F2D907-3C11-84C6-C7AD-5C71B36F89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6045" y="998128"/>
            <a:ext cx="2492189" cy="12640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Slika 6" descr="Slika na kojoj se prikazuje tekst&#10;&#10;Opis je automatski generiran">
            <a:extLst>
              <a:ext uri="{FF2B5EF4-FFF2-40B4-BE49-F238E27FC236}">
                <a16:creationId xmlns:a16="http://schemas.microsoft.com/office/drawing/2014/main" id="{61779F96-A86B-76DA-C9C0-2F8DF98EFD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05363" y="4473388"/>
            <a:ext cx="2492189" cy="213360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" name="Slika 10" descr="Slika na kojoj se prikazuje hrana, kruh&#10;&#10;Opis je automatski generiran">
            <a:extLst>
              <a:ext uri="{FF2B5EF4-FFF2-40B4-BE49-F238E27FC236}">
                <a16:creationId xmlns:a16="http://schemas.microsoft.com/office/drawing/2014/main" id="{1090179A-5CEE-709C-1298-903D22D456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56779" y="2796988"/>
            <a:ext cx="1950720" cy="12640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283587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 advClick="0" advTm="20000">
        <p14:honeycomb/>
      </p:transition>
    </mc:Choice>
    <mc:Fallback>
      <p:transition spd="slow" advClick="0" advTm="2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48DB38A-9A37-B837-8108-C8DCF8989F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67318" y="152400"/>
            <a:ext cx="8202704" cy="950258"/>
          </a:xfrm>
        </p:spPr>
        <p:txBody>
          <a:bodyPr>
            <a:normAutofit/>
          </a:bodyPr>
          <a:lstStyle/>
          <a:p>
            <a:pPr algn="l"/>
            <a:r>
              <a:rPr lang="hr-HR" sz="5400" b="1" cap="none"/>
              <a:t> </a:t>
            </a:r>
          </a:p>
        </p:txBody>
      </p:sp>
      <p:pic>
        <p:nvPicPr>
          <p:cNvPr id="6" name="Slika 5" descr="Slika na kojoj se prikazuje tekst, kolač, rođendan, svijeća&#10;&#10;Opis je automatski generiran">
            <a:extLst>
              <a:ext uri="{FF2B5EF4-FFF2-40B4-BE49-F238E27FC236}">
                <a16:creationId xmlns:a16="http://schemas.microsoft.com/office/drawing/2014/main" id="{BF1EF361-6877-A34B-98FF-F43B0D7CAA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4282" y="1057275"/>
            <a:ext cx="7602071" cy="4760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9767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 advClick="0" advTm="20000">
        <p14:honeycomb/>
      </p:transition>
    </mc:Choice>
    <mc:Fallback>
      <p:transition spd="slow" advClick="0" advTm="2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48DB38A-9A37-B837-8108-C8DCF8989F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67318" y="152400"/>
            <a:ext cx="8202704" cy="950258"/>
          </a:xfrm>
        </p:spPr>
        <p:txBody>
          <a:bodyPr>
            <a:normAutofit/>
          </a:bodyPr>
          <a:lstStyle/>
          <a:p>
            <a:pPr algn="l"/>
            <a:r>
              <a:rPr lang="hr-HR" sz="5400" b="1" cap="none"/>
              <a:t> </a:t>
            </a:r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id="{1C1B1DB3-E424-BFDA-0271-FD3E4F725824}"/>
              </a:ext>
            </a:extLst>
          </p:cNvPr>
          <p:cNvSpPr txBox="1"/>
          <p:nvPr/>
        </p:nvSpPr>
        <p:spPr>
          <a:xfrm>
            <a:off x="2904565" y="2519082"/>
            <a:ext cx="72703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7200" i="1"/>
              <a:t>Hvala na pažnji!</a:t>
            </a:r>
          </a:p>
        </p:txBody>
      </p:sp>
    </p:spTree>
    <p:extLst>
      <p:ext uri="{BB962C8B-B14F-4D97-AF65-F5344CB8AC3E}">
        <p14:creationId xmlns:p14="http://schemas.microsoft.com/office/powerpoint/2010/main" val="17644576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 advClick="0" advTm="20000">
        <p14:honeycomb/>
      </p:transition>
    </mc:Choice>
    <mc:Fallback>
      <p:transition spd="slow" advClick="0" advTm="2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beski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TM03457452[[fn=Nebeski]]</Template>
  <TotalTime>186</TotalTime>
  <Words>387</Words>
  <Application>Microsoft Office PowerPoint</Application>
  <PresentationFormat>Široki zaslon</PresentationFormat>
  <Paragraphs>36</Paragraphs>
  <Slides>8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5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Cambria Math</vt:lpstr>
      <vt:lpstr>Wingdings</vt:lpstr>
      <vt:lpstr>Nebeski</vt:lpstr>
      <vt:lpstr>DAN BROJA PI</vt:lpstr>
      <vt:lpstr>O broju pi</vt:lpstr>
      <vt:lpstr>Vrijednost broja pi iznosi 3.14 (zaokruženo na dvije decimale)</vt:lpstr>
      <vt:lpstr>OBILJEŽAVANJE DANA BROJA PI</vt:lpstr>
      <vt:lpstr>ZNANSTVENICI KOJI SU PROUČAVALI π </vt:lpstr>
      <vt:lpstr> </vt:lpstr>
      <vt:lpstr> </vt:lpstr>
      <vt:lpstr>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DAN BROJA PI</dc:title>
  <dc:creator>Luka Kunac</dc:creator>
  <cp:lastModifiedBy>Luka Kunac</cp:lastModifiedBy>
  <cp:revision>1</cp:revision>
  <dcterms:created xsi:type="dcterms:W3CDTF">2023-03-14T19:54:36Z</dcterms:created>
  <dcterms:modified xsi:type="dcterms:W3CDTF">2023-03-14T23:01:14Z</dcterms:modified>
</cp:coreProperties>
</file>