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57" r:id="rId6"/>
    <p:sldId id="272" r:id="rId7"/>
    <p:sldId id="265" r:id="rId8"/>
    <p:sldId id="269" r:id="rId9"/>
    <p:sldId id="274" r:id="rId10"/>
    <p:sldId id="268" r:id="rId11"/>
    <p:sldId id="276" r:id="rId12"/>
    <p:sldId id="261" r:id="rId13"/>
    <p:sldId id="273" r:id="rId14"/>
    <p:sldId id="270" r:id="rId15"/>
    <p:sldId id="262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B2B2B2"/>
    <a:srgbClr val="FFCC00"/>
    <a:srgbClr val="841206"/>
    <a:srgbClr val="B41808"/>
    <a:srgbClr val="B67706"/>
    <a:srgbClr val="FAC3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3" autoAdjust="0"/>
    <p:restoredTop sz="94712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39C2BA-2E06-4F8F-B4C6-56E9F311E3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929F9-B316-47B7-9A81-C6D4F6E8F8D9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BE650-6E1E-4A46-8B49-BC6BF4F2F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7734F-B717-45DD-9B38-14879A3E7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66E50-0170-4A0F-8381-30188C0CD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AD8E-C355-478C-9783-C784405AF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C2C6-E2E8-4E2A-A810-05B0AF87D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567CF-3061-494B-937A-183455E84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62242-F341-49FB-B787-475F0EDED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B2A6-A1D1-473D-BF3B-3749D5D79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E76BA-6619-404F-923E-B4997D60F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031D-7385-4F42-B508-53B34A595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67E2-0566-453C-A4CA-903F81910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hr-HR"/>
              <a:t>02.11.2011.</a:t>
            </a: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2E1287-6DFC-4E4E-A4FD-47DE0F4A47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croatianhistory.net/etf/bosana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Blago_Zadro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hr.wikipedia.org/wiki/Sini&#353;a_Glava&#353;evi&#263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fX4GJBSI0g" TargetMode="External"/><Relationship Id="rId2" Type="http://schemas.openxmlformats.org/officeDocument/2006/relationships/hyperlink" Target="http://www.youtube.com/watch?v=zhf2hX7tlh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audio" Target="../media/audio2.wav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0E9-0D3D-4FA2-9A78-CFEA70356B37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-432119">
            <a:off x="395288" y="-315913"/>
            <a:ext cx="6029325" cy="5529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r-HR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41206"/>
                </a:solidFill>
                <a:latin typeface="Century Gothic"/>
              </a:rPr>
              <a:t>PAD</a:t>
            </a:r>
          </a:p>
          <a:p>
            <a:pPr algn="ctr"/>
            <a:r>
              <a:rPr lang="hr-HR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41206"/>
                </a:solidFill>
                <a:latin typeface="Century Gothic"/>
              </a:rPr>
              <a:t> VUKOVARA</a:t>
            </a:r>
          </a:p>
        </p:txBody>
      </p:sp>
      <p:pic>
        <p:nvPicPr>
          <p:cNvPr id="2064" name="Picture 16" descr="53_ti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103">
            <a:off x="3132138" y="2060575"/>
            <a:ext cx="4719637" cy="3452813"/>
          </a:xfrm>
          <a:prstGeom prst="rect">
            <a:avLst/>
          </a:prstGeom>
          <a:noFill/>
        </p:spPr>
      </p:pic>
      <p:pic>
        <p:nvPicPr>
          <p:cNvPr id="2065" name="Picture 17" descr="1290519011AP911118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81111">
            <a:off x="1734345" y="2234406"/>
            <a:ext cx="3960812" cy="2892425"/>
          </a:xfrm>
          <a:prstGeom prst="rect">
            <a:avLst/>
          </a:prstGeom>
          <a:noFill/>
        </p:spPr>
      </p:pic>
      <p:pic>
        <p:nvPicPr>
          <p:cNvPr id="2066" name="Picture 18" descr="1290519207SIPA_00212435_00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710357">
            <a:off x="287337" y="1016001"/>
            <a:ext cx="3148013" cy="2068512"/>
          </a:xfrm>
          <a:prstGeom prst="rect">
            <a:avLst/>
          </a:prstGeom>
          <a:noFill/>
        </p:spPr>
      </p:pic>
      <p:pic>
        <p:nvPicPr>
          <p:cNvPr id="2067" name="Picture 19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591211">
            <a:off x="1979613" y="620713"/>
            <a:ext cx="2524125" cy="1809750"/>
          </a:xfrm>
          <a:prstGeom prst="rect">
            <a:avLst/>
          </a:prstGeom>
          <a:noFill/>
        </p:spPr>
      </p:pic>
      <p:pic>
        <p:nvPicPr>
          <p:cNvPr id="2068" name="Picture 20" descr="normal_Vukovar-Trpinjska_cesta-groblje_tenkova__23_09_1991__Marica_(15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757964">
            <a:off x="900113" y="2708275"/>
            <a:ext cx="3810000" cy="2886075"/>
          </a:xfrm>
          <a:prstGeom prst="rect">
            <a:avLst/>
          </a:prstGeom>
          <a:noFill/>
        </p:spPr>
      </p:pic>
      <p:pic>
        <p:nvPicPr>
          <p:cNvPr id="2069" name="Picture 21" descr="Vukovar_20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29094">
            <a:off x="3563938" y="1268413"/>
            <a:ext cx="4826000" cy="3213100"/>
          </a:xfrm>
          <a:prstGeom prst="rect">
            <a:avLst/>
          </a:prstGeom>
          <a:noFill/>
        </p:spPr>
      </p:pic>
      <p:pic>
        <p:nvPicPr>
          <p:cNvPr id="2070" name="Picture 22" descr="vukovar_2robertron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3663" y="620713"/>
            <a:ext cx="2214562" cy="2952750"/>
          </a:xfrm>
          <a:prstGeom prst="rect">
            <a:avLst/>
          </a:prstGeom>
          <a:noFill/>
        </p:spPr>
      </p:pic>
      <p:pic>
        <p:nvPicPr>
          <p:cNvPr id="2072" name="Picture 24" descr="zeljka_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317483">
            <a:off x="3276600" y="1916113"/>
            <a:ext cx="32004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0A42-E61C-4D59-B4B2-B9F9D467587D}" type="slidenum">
              <a:rPr lang="en-US"/>
              <a:pPr/>
              <a:t>10</a:t>
            </a:fld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39750" y="1700213"/>
            <a:ext cx="7704138" cy="2160587"/>
          </a:xfrm>
          <a:prstGeom prst="rect">
            <a:avLst/>
          </a:prstGeom>
          <a:solidFill>
            <a:srgbClr val="B2B2B2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Posljedice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Velik broj žrtava,zarobljenika,nestalih,</a:t>
            </a:r>
          </a:p>
          <a:p>
            <a:pPr>
              <a:buFontTx/>
              <a:buNone/>
            </a:pPr>
            <a:r>
              <a:rPr lang="hr-HR" dirty="0">
                <a:solidFill>
                  <a:srgbClr val="B41808"/>
                </a:solidFill>
              </a:rPr>
              <a:t>progonjenka te odvedenih u srpske logore.</a:t>
            </a:r>
          </a:p>
          <a:p>
            <a:r>
              <a:rPr lang="hr-HR" dirty="0">
                <a:solidFill>
                  <a:srgbClr val="B41808"/>
                </a:solidFill>
              </a:rPr>
              <a:t>Potpuno razoren grad (90 %)</a:t>
            </a:r>
          </a:p>
          <a:p>
            <a:r>
              <a:rPr lang="hr-HR" dirty="0">
                <a:solidFill>
                  <a:srgbClr val="B41808"/>
                </a:solidFill>
              </a:rPr>
              <a:t>Nastavljena invazija JNA na Hrvatsku.</a:t>
            </a:r>
          </a:p>
          <a:p>
            <a:pPr>
              <a:buFontTx/>
              <a:buNone/>
            </a:pPr>
            <a:r>
              <a:rPr lang="hr-HR" dirty="0"/>
              <a:t>       </a:t>
            </a:r>
          </a:p>
          <a:p>
            <a:endParaRPr lang="en-US" dirty="0"/>
          </a:p>
        </p:txBody>
      </p:sp>
      <p:pic>
        <p:nvPicPr>
          <p:cNvPr id="41988" name="Picture 4" descr="7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149725"/>
            <a:ext cx="1793875" cy="2390775"/>
          </a:xfrm>
          <a:prstGeom prst="rect">
            <a:avLst/>
          </a:prstGeom>
          <a:noFill/>
        </p:spPr>
      </p:pic>
      <p:pic>
        <p:nvPicPr>
          <p:cNvPr id="41989" name="Picture 5" descr="33nj5w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149725"/>
            <a:ext cx="1419225" cy="2376488"/>
          </a:xfrm>
          <a:prstGeom prst="rect">
            <a:avLst/>
          </a:prstGeom>
          <a:noFill/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6372225" y="5157788"/>
            <a:ext cx="1295400" cy="5762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pic>
        <p:nvPicPr>
          <p:cNvPr id="41991" name="Picture 7" descr="Vukovar-543x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91454">
            <a:off x="395288" y="4221163"/>
            <a:ext cx="3779837" cy="176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Ovčara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chemeClr val="bg1"/>
                </a:solidFill>
              </a:rPr>
              <a:t>Nakon pada Vukovara, u noći sa 20. </a:t>
            </a:r>
            <a:r>
              <a:rPr lang="hr-HR" sz="2400" smtClean="0">
                <a:solidFill>
                  <a:schemeClr val="bg1"/>
                </a:solidFill>
              </a:rPr>
              <a:t>na 21. </a:t>
            </a:r>
            <a:r>
              <a:rPr lang="hr-HR" sz="2400" dirty="0" smtClean="0">
                <a:solidFill>
                  <a:schemeClr val="bg1"/>
                </a:solidFill>
              </a:rPr>
              <a:t>studenog pripadnici JNA i srpskih paravojnih postrojbi odveli su 255 civila iz vukovarske bolnice na farmu Ovčara udaljenu 5 km od Vukovara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Na farmi su  smaknuti i bačeni u masovnu grobnicu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Najstarija žrtva imala je 77 godina, a najmlađa 16 godina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Među žrtvama je bio i vukovarski novinar Siniša Glavašević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U batinanju i odvođenju žrtava sudjelovao je i tadašnji gradonačelnik Vukovara Slavko Dokmanović</a:t>
            </a:r>
          </a:p>
          <a:p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02.11.2011.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AD8E-C355-478C-9783-C784405AF7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3B81-222F-4B83-A42E-950CDC1F2A46}" type="slidenum">
              <a:rPr lang="en-US"/>
              <a:pPr/>
              <a:t>12</a:t>
            </a:fld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39750" y="1628775"/>
            <a:ext cx="7920038" cy="2087563"/>
          </a:xfrm>
          <a:prstGeom prst="rect">
            <a:avLst/>
          </a:prstGeom>
          <a:solidFill>
            <a:schemeClr val="bg2">
              <a:alpha val="6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B41808"/>
                </a:solidFill>
              </a:rPr>
              <a:t>Mirna reintegracija istočne Slavonije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hr-HR" dirty="0" smtClean="0"/>
              <a:t>U siječnju 1998. završena je mirna reintegracija istočne Slavonije, pa je tako i grad Vukovar vraćen u krilo domovine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787-2151-4C5B-B416-7D75E0BD1B56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>
                <a:solidFill>
                  <a:srgbClr val="B41808"/>
                </a:solidFill>
              </a:rPr>
              <a:t>Značajne osobe</a:t>
            </a:r>
            <a:endParaRPr lang="en-US">
              <a:solidFill>
                <a:srgbClr val="B41808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solidFill>
                  <a:srgbClr val="B41808"/>
                </a:solidFill>
              </a:rPr>
              <a:t>Blago Zadro  </a:t>
            </a:r>
          </a:p>
          <a:p>
            <a:r>
              <a:rPr lang="hr-HR">
                <a:solidFill>
                  <a:srgbClr val="B41808"/>
                </a:solidFill>
              </a:rPr>
              <a:t>Siniša Glavašević</a:t>
            </a:r>
          </a:p>
          <a:p>
            <a:r>
              <a:rPr lang="hr-HR">
                <a:solidFill>
                  <a:srgbClr val="B41808"/>
                </a:solidFill>
              </a:rPr>
              <a:t>Vesna Bosanac</a:t>
            </a:r>
            <a:endParaRPr lang="en-US">
              <a:solidFill>
                <a:srgbClr val="B41808"/>
              </a:solidFill>
            </a:endParaRPr>
          </a:p>
        </p:txBody>
      </p:sp>
      <p:pic>
        <p:nvPicPr>
          <p:cNvPr id="52228" name="Picture 4" descr="vesna bosanac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6724">
            <a:off x="297109" y="4563285"/>
            <a:ext cx="2951162" cy="2124075"/>
          </a:xfrm>
          <a:prstGeom prst="rect">
            <a:avLst/>
          </a:prstGeom>
          <a:noFill/>
        </p:spPr>
      </p:pic>
      <p:pic>
        <p:nvPicPr>
          <p:cNvPr id="52229" name="Picture 5" descr="x4418518663511572992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3711">
            <a:off x="3419475" y="3284538"/>
            <a:ext cx="2259013" cy="3097212"/>
          </a:xfrm>
          <a:prstGeom prst="rect">
            <a:avLst/>
          </a:prstGeom>
          <a:noFill/>
        </p:spPr>
      </p:pic>
      <p:pic>
        <p:nvPicPr>
          <p:cNvPr id="52230" name="Picture 6" descr="Blago_zadr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8622">
            <a:off x="6011863" y="1341438"/>
            <a:ext cx="2741612" cy="391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A22-C4C5-4C5B-B904-BFE02DC367F4}" type="slidenum">
              <a:rPr lang="en-US"/>
              <a:pPr/>
              <a:t>14</a:t>
            </a:fld>
            <a:endParaRPr lang="en-US"/>
          </a:p>
        </p:txBody>
      </p:sp>
      <p:pic>
        <p:nvPicPr>
          <p:cNvPr id="44037" name="Picture 5" descr="normal_Vukovar-Trpinjska_cesta-groblje_tenkova__23_09_1991__Marica_(1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5907">
            <a:off x="731849" y="3590515"/>
            <a:ext cx="3455988" cy="2617787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Zanimljivosti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1800" dirty="0">
                <a:solidFill>
                  <a:srgbClr val="B41808"/>
                </a:solidFill>
              </a:rPr>
              <a:t>Na položaje branitelja kao i na ostatak grada dnevno je padalo </a:t>
            </a:r>
            <a:r>
              <a:rPr lang="hr-HR" sz="1800" b="1" dirty="0">
                <a:solidFill>
                  <a:srgbClr val="B41808"/>
                </a:solidFill>
              </a:rPr>
              <a:t>8000</a:t>
            </a:r>
            <a:r>
              <a:rPr lang="hr-HR" sz="1800" dirty="0">
                <a:solidFill>
                  <a:srgbClr val="B41808"/>
                </a:solidFill>
              </a:rPr>
              <a:t> granata, raketa i avionskih bombi.</a:t>
            </a:r>
          </a:p>
          <a:p>
            <a:pPr>
              <a:lnSpc>
                <a:spcPct val="90000"/>
              </a:lnSpc>
            </a:pPr>
            <a:r>
              <a:rPr lang="hr-HR" sz="1800" dirty="0">
                <a:solidFill>
                  <a:srgbClr val="B41808"/>
                </a:solidFill>
              </a:rPr>
              <a:t>Na trpinjskoj cesti, tzv.”groblje tenkova”,uništeno je više od 300 tenkova</a:t>
            </a:r>
          </a:p>
          <a:p>
            <a:pPr>
              <a:lnSpc>
                <a:spcPct val="90000"/>
              </a:lnSpc>
            </a:pPr>
            <a:r>
              <a:rPr lang="hr-HR" sz="1800" dirty="0" smtClean="0">
                <a:solidFill>
                  <a:srgbClr val="B41808"/>
                </a:solidFill>
              </a:rPr>
              <a:t>U izbjegličkoj koloni protjeranih iz Vukovara srca je najviše dirnula djevojčica u plavom kaputiću. Ona se zove Željka Jurić, danas živi </a:t>
            </a:r>
            <a:r>
              <a:rPr lang="hr-HR" sz="1800" dirty="0">
                <a:solidFill>
                  <a:srgbClr val="B41808"/>
                </a:solidFill>
              </a:rPr>
              <a:t>u Vukovaru,ima </a:t>
            </a:r>
            <a:r>
              <a:rPr lang="hr-HR" sz="1800" dirty="0" smtClean="0">
                <a:solidFill>
                  <a:srgbClr val="B41808"/>
                </a:solidFill>
              </a:rPr>
              <a:t>28 </a:t>
            </a:r>
            <a:r>
              <a:rPr lang="hr-HR" sz="1800" dirty="0">
                <a:solidFill>
                  <a:srgbClr val="B41808"/>
                </a:solidFill>
              </a:rPr>
              <a:t>g. i </a:t>
            </a:r>
            <a:r>
              <a:rPr lang="hr-HR" sz="1800" dirty="0" smtClean="0">
                <a:solidFill>
                  <a:srgbClr val="B41808"/>
                </a:solidFill>
              </a:rPr>
              <a:t>mama je dvogodišnje Maje</a:t>
            </a:r>
            <a:endParaRPr lang="en-US" sz="1800" dirty="0">
              <a:solidFill>
                <a:srgbClr val="B41808"/>
              </a:solidFill>
            </a:endParaRPr>
          </a:p>
        </p:txBody>
      </p:sp>
      <p:pic>
        <p:nvPicPr>
          <p:cNvPr id="44038" name="Picture 6" descr="zeljka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6967">
            <a:off x="4864739" y="3666851"/>
            <a:ext cx="3198813" cy="26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FFA3-080C-4BF6-81EA-983C4ED7FFB0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FFCC00"/>
                </a:solidFill>
              </a:rPr>
              <a:t>Vukovar danas i sjećanje na pad </a:t>
            </a:r>
            <a:r>
              <a:rPr lang="hr-HR" sz="4000" dirty="0" smtClean="0">
                <a:solidFill>
                  <a:srgbClr val="FFCC00"/>
                </a:solidFill>
              </a:rPr>
              <a:t>Vukovara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2200" dirty="0">
                <a:solidFill>
                  <a:srgbClr val="FFCC00"/>
                </a:solidFill>
              </a:rPr>
              <a:t>Vukovar se još nije potpuno oporavio od zločina u Domovinskom ratu,ali se počinje oporavljati i većina zgrada je obnovljena.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rgbClr val="FFCC00"/>
                </a:solidFill>
              </a:rPr>
              <a:t>Svaki</a:t>
            </a:r>
            <a:r>
              <a:rPr lang="en-US" sz="2200" dirty="0">
                <a:solidFill>
                  <a:srgbClr val="FFCC00"/>
                </a:solidFill>
              </a:rPr>
              <a:t> grad u </a:t>
            </a:r>
            <a:r>
              <a:rPr lang="en-US" sz="2200" dirty="0" err="1">
                <a:solidFill>
                  <a:srgbClr val="FFCC00"/>
                </a:solidFill>
              </a:rPr>
              <a:t>Hrvatskoj</a:t>
            </a:r>
            <a:r>
              <a:rPr lang="en-US" sz="2200" dirty="0">
                <a:solidFill>
                  <a:srgbClr val="FFCC00"/>
                </a:solidFill>
              </a:rPr>
              <a:t> </a:t>
            </a:r>
            <a:r>
              <a:rPr lang="en-US" sz="2200" dirty="0" err="1">
                <a:solidFill>
                  <a:srgbClr val="FFCC00"/>
                </a:solidFill>
              </a:rPr>
              <a:t>danas</a:t>
            </a:r>
            <a:r>
              <a:rPr lang="en-US" sz="2200" dirty="0">
                <a:solidFill>
                  <a:srgbClr val="FFCC00"/>
                </a:solidFill>
              </a:rPr>
              <a:t> </a:t>
            </a:r>
            <a:r>
              <a:rPr lang="en-US" sz="2200" dirty="0" err="1">
                <a:solidFill>
                  <a:srgbClr val="FFCC00"/>
                </a:solidFill>
              </a:rPr>
              <a:t>ima</a:t>
            </a:r>
            <a:r>
              <a:rPr lang="hr-HR" sz="2200" dirty="0">
                <a:solidFill>
                  <a:srgbClr val="FFCC00"/>
                </a:solidFill>
              </a:rPr>
              <a:t> </a:t>
            </a:r>
            <a:r>
              <a:rPr lang="hr-HR" sz="2200" b="1" dirty="0">
                <a:solidFill>
                  <a:srgbClr val="FFCC00"/>
                </a:solidFill>
              </a:rPr>
              <a:t>ulicu</a:t>
            </a:r>
            <a:r>
              <a:rPr lang="en-US" sz="2200" dirty="0">
                <a:solidFill>
                  <a:srgbClr val="FFCC00"/>
                </a:solidFill>
              </a:rPr>
              <a:t> </a:t>
            </a:r>
            <a:r>
              <a:rPr lang="en-US" sz="2200" dirty="0" err="1">
                <a:solidFill>
                  <a:srgbClr val="FFCC00"/>
                </a:solidFill>
              </a:rPr>
              <a:t>posvećenu</a:t>
            </a:r>
            <a:r>
              <a:rPr lang="en-US" sz="2200" dirty="0">
                <a:solidFill>
                  <a:srgbClr val="FFCC00"/>
                </a:solidFill>
              </a:rPr>
              <a:t> </a:t>
            </a:r>
            <a:r>
              <a:rPr lang="en-US" sz="2200" b="1" dirty="0" err="1">
                <a:solidFill>
                  <a:srgbClr val="FFCC00"/>
                </a:solidFill>
              </a:rPr>
              <a:t>Vukovaru</a:t>
            </a:r>
            <a:endParaRPr lang="hr-HR" sz="2200" b="1" dirty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200" dirty="0">
                <a:solidFill>
                  <a:srgbClr val="FFCC00"/>
                </a:solidFill>
              </a:rPr>
              <a:t>Dan sjećanja na pad Vukovara obilježava se </a:t>
            </a:r>
            <a:r>
              <a:rPr lang="hr-HR" sz="2200" dirty="0" smtClean="0">
                <a:solidFill>
                  <a:srgbClr val="FFCC00"/>
                </a:solidFill>
              </a:rPr>
              <a:t>18.11. </a:t>
            </a:r>
            <a:r>
              <a:rPr lang="hr-HR" sz="2200" smtClean="0">
                <a:solidFill>
                  <a:srgbClr val="FFCC00"/>
                </a:solidFill>
              </a:rPr>
              <a:t>Na </a:t>
            </a:r>
            <a:r>
              <a:rPr lang="hr-HR" sz="2200" dirty="0">
                <a:solidFill>
                  <a:srgbClr val="FFCC00"/>
                </a:solidFill>
              </a:rPr>
              <a:t>taj dan ljudi pale svijeće </a:t>
            </a:r>
            <a:r>
              <a:rPr lang="hr-HR" sz="2200" dirty="0" smtClean="0">
                <a:solidFill>
                  <a:srgbClr val="FFCC00"/>
                </a:solidFill>
              </a:rPr>
              <a:t>duž Vukovarske ulice u </a:t>
            </a:r>
            <a:r>
              <a:rPr lang="hr-HR" sz="2200" dirty="0">
                <a:solidFill>
                  <a:srgbClr val="FFCC00"/>
                </a:solidFill>
              </a:rPr>
              <a:t>spomen na žrtve </a:t>
            </a:r>
            <a:r>
              <a:rPr lang="hr-HR" sz="2200" dirty="0" smtClean="0">
                <a:solidFill>
                  <a:srgbClr val="FFCC00"/>
                </a:solidFill>
              </a:rPr>
              <a:t>Vukovara</a:t>
            </a:r>
            <a:endParaRPr lang="en-US" sz="2200" dirty="0">
              <a:solidFill>
                <a:srgbClr val="FFCC00"/>
              </a:solidFill>
            </a:endParaRPr>
          </a:p>
        </p:txBody>
      </p:sp>
      <p:pic>
        <p:nvPicPr>
          <p:cNvPr id="16388" name="Picture 4" descr="candle-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933056"/>
            <a:ext cx="95250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Siniša Glavašević- Priča o gradu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http://www.youtube.com/watch?v=zhf2hX7tlh8</a:t>
            </a:r>
            <a:endParaRPr lang="hr-HR" dirty="0" smtClean="0"/>
          </a:p>
          <a:p>
            <a:r>
              <a:rPr lang="hr-HR" dirty="0" smtClean="0"/>
              <a:t>Razrušeni Vukovar-zračne snimke popraćene glazbom iz Mozartova Requiema (Reqiuem for Vukovar)</a:t>
            </a:r>
          </a:p>
          <a:p>
            <a:pPr>
              <a:buNone/>
            </a:pPr>
            <a:r>
              <a:rPr lang="hr-HR" dirty="0" smtClean="0">
                <a:hlinkClick r:id="rId3"/>
              </a:rPr>
              <a:t>http://www.youtube.com/watch?v=JfX4GJBSI0g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ABA2-268F-4613-8CDC-0A65174D8CD9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/>
              <a:t>                      </a:t>
            </a:r>
            <a:r>
              <a:rPr lang="hr-HR">
                <a:latin typeface="Arial Unicode MS" pitchFamily="34" charset="-128"/>
              </a:rPr>
              <a:t>Sadržaj: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dirty="0"/>
              <a:t>Vukovar prije rata i početak Domovinskog rata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dirty="0"/>
              <a:t>Uzroci i povod bitke za Vukovar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dirty="0" smtClean="0"/>
              <a:t>Tijek </a:t>
            </a:r>
            <a:r>
              <a:rPr lang="hr-HR" dirty="0"/>
              <a:t>bitke za Vukovar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dirty="0"/>
              <a:t>Pad Vukovara i posljedice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dirty="0"/>
              <a:t>Vukovar danas i sjećanje na pad Vukovara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4693-DA3F-418A-8F1E-6B418F370F4B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sz="4000" b="1" dirty="0">
                <a:solidFill>
                  <a:srgbClr val="B41808"/>
                </a:solidFill>
              </a:rPr>
              <a:t>Vukovar prije rata i početak Domovinskog rata</a:t>
            </a:r>
            <a:endParaRPr lang="en-US" sz="4000" b="1" dirty="0">
              <a:solidFill>
                <a:srgbClr val="B41808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dirty="0"/>
              <a:t> </a:t>
            </a:r>
            <a:r>
              <a:rPr lang="hr-HR" sz="2000" b="1" dirty="0">
                <a:solidFill>
                  <a:srgbClr val="B41808"/>
                </a:solidFill>
              </a:rPr>
              <a:t>Početkom 1991. g. u samom Vukovaru je živjelo 44 639 ljudi(47.2 % Hrvata,32.3% Srba,a ostatak su činili Jugoslaveni)</a:t>
            </a:r>
          </a:p>
          <a:p>
            <a:pPr>
              <a:buClr>
                <a:schemeClr val="tx1"/>
              </a:buClr>
              <a:buFontTx/>
              <a:buBlip>
                <a:blip r:embed="rId3"/>
              </a:buBlip>
            </a:pPr>
            <a:r>
              <a:rPr lang="hr-HR" sz="2000" b="1" dirty="0">
                <a:solidFill>
                  <a:srgbClr val="B41808"/>
                </a:solidFill>
              </a:rPr>
              <a:t> 25. lipnja ’91. </a:t>
            </a:r>
            <a:r>
              <a:rPr lang="en-US" sz="2000" b="1" dirty="0">
                <a:solidFill>
                  <a:srgbClr val="B41808"/>
                </a:solidFill>
              </a:rPr>
              <a:t> </a:t>
            </a:r>
            <a:r>
              <a:rPr lang="hr-HR" sz="2000" b="1" dirty="0">
                <a:solidFill>
                  <a:srgbClr val="B41808"/>
                </a:solidFill>
              </a:rPr>
              <a:t>Hrvatska</a:t>
            </a:r>
            <a:r>
              <a:rPr lang="en-US" sz="2000" b="1" dirty="0">
                <a:solidFill>
                  <a:srgbClr val="B41808"/>
                </a:solidFill>
              </a:rPr>
              <a:t> je </a:t>
            </a:r>
            <a:r>
              <a:rPr lang="en-US" sz="2000" b="1" dirty="0" err="1">
                <a:solidFill>
                  <a:srgbClr val="B41808"/>
                </a:solidFill>
              </a:rPr>
              <a:t>proglasila</a:t>
            </a:r>
            <a:r>
              <a:rPr lang="en-US" sz="2000" b="1" dirty="0">
                <a:solidFill>
                  <a:srgbClr val="B41808"/>
                </a:solidFill>
              </a:rPr>
              <a:t> </a:t>
            </a:r>
            <a:r>
              <a:rPr lang="en-US" sz="2000" b="1" dirty="0" err="1">
                <a:solidFill>
                  <a:srgbClr val="B41808"/>
                </a:solidFill>
              </a:rPr>
              <a:t>nezavisnost</a:t>
            </a:r>
            <a:r>
              <a:rPr lang="en-US" sz="2000" b="1" dirty="0">
                <a:solidFill>
                  <a:srgbClr val="B41808"/>
                </a:solidFill>
              </a:rPr>
              <a:t> </a:t>
            </a:r>
            <a:r>
              <a:rPr lang="en-US" sz="2000" b="1" dirty="0" err="1">
                <a:solidFill>
                  <a:srgbClr val="B41808"/>
                </a:solidFill>
              </a:rPr>
              <a:t>od</a:t>
            </a:r>
            <a:r>
              <a:rPr lang="en-US" sz="2000" b="1" dirty="0">
                <a:solidFill>
                  <a:srgbClr val="B41808"/>
                </a:solidFill>
              </a:rPr>
              <a:t> </a:t>
            </a:r>
            <a:r>
              <a:rPr lang="hr-HR" sz="2000" b="1" dirty="0">
                <a:solidFill>
                  <a:srgbClr val="B41808"/>
                </a:solidFill>
              </a:rPr>
              <a:t>SFRJ,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hr-HR" sz="2000" b="1" dirty="0">
                <a:solidFill>
                  <a:srgbClr val="B41808"/>
                </a:solidFill>
              </a:rPr>
              <a:t>međutim srpska manjina u Hrvatskoj se pobunila protiv toga,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hr-HR" sz="2000" b="1" dirty="0">
                <a:solidFill>
                  <a:srgbClr val="B41808"/>
                </a:solidFill>
              </a:rPr>
              <a:t>a podržavao ih Slobodan Milošević i JNA.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hr-HR" sz="2000" b="1" dirty="0">
                <a:solidFill>
                  <a:srgbClr val="B41808"/>
                </a:solidFill>
              </a:rPr>
              <a:t>Tim polagano počinje Domovinski rat.</a:t>
            </a:r>
          </a:p>
          <a:p>
            <a:pPr>
              <a:buClr>
                <a:schemeClr val="tx1"/>
              </a:buClr>
              <a:buFontTx/>
              <a:buNone/>
            </a:pPr>
            <a:endParaRPr lang="hr-HR" sz="2000" b="1" dirty="0">
              <a:solidFill>
                <a:srgbClr val="B41808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hr-HR" sz="2000" b="1" dirty="0"/>
          </a:p>
          <a:p>
            <a:pPr>
              <a:buClr>
                <a:schemeClr val="tx1"/>
              </a:buClr>
              <a:buFontTx/>
              <a:buNone/>
            </a:pPr>
            <a:r>
              <a:rPr lang="hr-HR" sz="2000" dirty="0"/>
              <a:t>  </a:t>
            </a:r>
          </a:p>
          <a:p>
            <a:pPr>
              <a:buClr>
                <a:schemeClr val="tx1"/>
              </a:buClr>
              <a:buFontTx/>
              <a:buNone/>
            </a:pPr>
            <a:endParaRPr lang="hr-HR" sz="2000" dirty="0"/>
          </a:p>
          <a:p>
            <a:pPr>
              <a:buClr>
                <a:schemeClr val="tx1"/>
              </a:buClr>
              <a:buFontTx/>
              <a:buNone/>
            </a:pPr>
            <a:r>
              <a:rPr lang="hr-HR" sz="2000" dirty="0"/>
              <a:t>                </a:t>
            </a:r>
            <a:r>
              <a:rPr lang="hr-HR" sz="2000" dirty="0">
                <a:solidFill>
                  <a:srgbClr val="B41808"/>
                </a:solidFill>
              </a:rPr>
              <a:t>Slobodan Milošević</a:t>
            </a:r>
          </a:p>
          <a:p>
            <a:pPr>
              <a:buClr>
                <a:schemeClr val="tx1"/>
              </a:buClr>
              <a:buFontTx/>
              <a:buBlip>
                <a:blip r:embed="rId3"/>
              </a:buBlip>
            </a:pPr>
            <a:endParaRPr lang="en-US" sz="2000" dirty="0"/>
          </a:p>
        </p:txBody>
      </p:sp>
      <p:pic>
        <p:nvPicPr>
          <p:cNvPr id="9220" name="Picture 4" descr="uewb_07_img04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2361">
            <a:off x="5508625" y="3429000"/>
            <a:ext cx="2436813" cy="2979738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 rot="-1738597">
            <a:off x="3708400" y="4149725"/>
            <a:ext cx="1368425" cy="122555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1538-458B-42E6-8CE2-9080C9ECDB1C}" type="slidenum">
              <a:rPr lang="en-US"/>
              <a:pPr/>
              <a:t>4</a:t>
            </a:fld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628775"/>
            <a:ext cx="8064500" cy="4105275"/>
          </a:xfrm>
          <a:prstGeom prst="rect">
            <a:avLst/>
          </a:prstGeom>
          <a:solidFill>
            <a:srgbClr val="B2B2B2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Uzroci i povod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B41808"/>
                </a:solidFill>
              </a:rPr>
              <a:t>Vukovar je bio prvi grad na udaru u navodnom oslobađanju srpskog stanovništva iz Hrvatska.Baza srpskih paravojnih formacija nalazila se u vukovarskom prigradskom naselju Borovo Selo.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B41808"/>
                </a:solidFill>
              </a:rPr>
              <a:t>Ratna propaganda iz Beograda utjecala je na srpsku manjinu u Hrvatskoj i prikazivala im Hrvate u najgorem svjetlu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B41808"/>
                </a:solidFill>
              </a:rPr>
              <a:t>2.5.1991.Srbi su izvjesili svoju zastavu na ulazu u Borovo Selo.Hrvatska policija ju je htjela skinuti,ali na njih je otvorena vatra iz prvih neosvjetljenih  kuća.</a:t>
            </a:r>
          </a:p>
          <a:p>
            <a:pPr>
              <a:lnSpc>
                <a:spcPct val="80000"/>
              </a:lnSpc>
            </a:pPr>
            <a:r>
              <a:rPr lang="hr-HR" sz="2400" dirty="0">
                <a:solidFill>
                  <a:srgbClr val="B41808"/>
                </a:solidFill>
              </a:rPr>
              <a:t>25. 8. 1991.-okupljanje JNA i srpske paravojne postrojbe za napad na Vukovar i Borovo Selo i blokiranje ceste prema Bogdanovcima.</a:t>
            </a:r>
            <a:endParaRPr lang="en-US" sz="2400" dirty="0">
              <a:solidFill>
                <a:srgbClr val="B41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02.11.2011.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F34F-78D6-4103-A9F3-BBEBC104D685}" type="slidenum">
              <a:rPr lang="en-US"/>
              <a:pPr/>
              <a:t>5</a:t>
            </a:fld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39750" y="1628775"/>
            <a:ext cx="8064500" cy="2376488"/>
          </a:xfrm>
          <a:prstGeom prst="rect">
            <a:avLst/>
          </a:prstGeom>
          <a:solidFill>
            <a:srgbClr val="B2B2B2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Bitka za Vukovar...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hr-HR" sz="2000" b="1" dirty="0">
                <a:solidFill>
                  <a:srgbClr val="B41808"/>
                </a:solidFill>
              </a:rPr>
              <a:t>Bitka za Vukovar započela je 25.kolovoza 1991.g. Kada je srpska vojska nakon topničke i zračne pripreme, krenula u opći tenkovsko-pješački napad koji nakon nekoliko dana teških borbi, na iznenađenje napadača, branitelji odbijaju.</a:t>
            </a:r>
          </a:p>
          <a:p>
            <a:r>
              <a:rPr lang="hr-HR" sz="2000" b="1" dirty="0">
                <a:solidFill>
                  <a:srgbClr val="B41808"/>
                </a:solidFill>
              </a:rPr>
              <a:t>Najžešći pokušaj proboja u grad počeo je 14.rujna i trajao je do 20.rujna, to je bilo  sedam dana najžešćih borbi u Domovinskom ratu</a:t>
            </a:r>
            <a:r>
              <a:rPr lang="hr-HR" dirty="0">
                <a:solidFill>
                  <a:srgbClr val="B41808"/>
                </a:solidFill>
              </a:rPr>
              <a:t> </a:t>
            </a:r>
            <a:endParaRPr lang="hr-HR" b="1" dirty="0">
              <a:solidFill>
                <a:srgbClr val="B41808"/>
              </a:solidFill>
            </a:endParaRPr>
          </a:p>
          <a:p>
            <a:pPr>
              <a:buFontTx/>
              <a:buNone/>
            </a:pPr>
            <a:r>
              <a:rPr lang="hr-HR" b="1" dirty="0"/>
              <a:t> </a:t>
            </a:r>
            <a:endParaRPr lang="en-US" dirty="0"/>
          </a:p>
        </p:txBody>
      </p:sp>
      <p:pic>
        <p:nvPicPr>
          <p:cNvPr id="6155" name="Picture 11" descr="1290519011AP911118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2613">
            <a:off x="5795963" y="4292600"/>
            <a:ext cx="3203575" cy="2338388"/>
          </a:xfrm>
          <a:prstGeom prst="rect">
            <a:avLst/>
          </a:prstGeom>
          <a:noFill/>
        </p:spPr>
      </p:pic>
      <p:pic>
        <p:nvPicPr>
          <p:cNvPr id="6157" name="Picture 13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56842">
            <a:off x="250825" y="4508500"/>
            <a:ext cx="2813050" cy="2017713"/>
          </a:xfrm>
          <a:prstGeom prst="rect">
            <a:avLst/>
          </a:prstGeom>
          <a:noFill/>
        </p:spPr>
      </p:pic>
      <p:pic>
        <p:nvPicPr>
          <p:cNvPr id="6160" name="Picture 16" descr="CoolClips_wb022710">
            <a:hlinkHover r:id="" action="ppaction://noaction">
              <a:snd r:embed="rId5" name="bomb.wav"/>
            </a:hlinkHover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76250"/>
            <a:ext cx="94297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02.11.2011.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7640-A09D-472B-BBA3-99F709486408}" type="slidenum">
              <a:rPr lang="en-US"/>
              <a:pPr/>
              <a:t>6</a:t>
            </a:fld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39750" y="1628775"/>
            <a:ext cx="8135938" cy="3671888"/>
          </a:xfrm>
          <a:prstGeom prst="rect">
            <a:avLst/>
          </a:prstGeom>
          <a:solidFill>
            <a:srgbClr val="B2B2B2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...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1.listopada još se više učvrstio srpski obruč oko Vukovara, presječen je tzv.  kukuruzni put </a:t>
            </a: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To se u konačnici pokazalo kao ključan događaj jer je njime onemogućena bilo kakva logistička pomoć braniteljima, osim zračne ( poljoprivredni avioni ).</a:t>
            </a: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Polovicom listopada hrvatska vojska započela je proboj prema Vukovaru.</a:t>
            </a: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Pad Lušca označio je početak agonije vukovarske obrane.</a:t>
            </a: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11.studenog 1991.g. pali su Bogdanovci jedino mjesto koje je uz Vukovar odolijevalo srpskom agresoru</a:t>
            </a:r>
          </a:p>
          <a:p>
            <a:pPr>
              <a:lnSpc>
                <a:spcPct val="80000"/>
              </a:lnSpc>
            </a:pPr>
            <a:r>
              <a:rPr lang="hr-HR" sz="2000" b="1" dirty="0">
                <a:solidFill>
                  <a:srgbClr val="B41808"/>
                </a:solidFill>
              </a:rPr>
              <a:t>U posljednjim danima bitke obrana grada presječena je na dva mjesta: od Lušca prema Dunavu i koritom rijeke Vuke prema središtu grada</a:t>
            </a:r>
            <a:endParaRPr lang="en-US" sz="2000" b="1" dirty="0">
              <a:solidFill>
                <a:srgbClr val="B41808"/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B41808"/>
              </a:solidFill>
            </a:endParaRPr>
          </a:p>
        </p:txBody>
      </p:sp>
      <p:pic>
        <p:nvPicPr>
          <p:cNvPr id="47112" name="Picture 8" descr="CoolClips_wb024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762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8A2E-8DB7-4575-814F-71F3838947DE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B41808"/>
                </a:solidFill>
              </a:rPr>
              <a:t>Pad Vukovara</a:t>
            </a:r>
            <a:endParaRPr lang="en-US" dirty="0">
              <a:solidFill>
                <a:srgbClr val="B41808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US" sz="1400" b="1" dirty="0">
                <a:solidFill>
                  <a:srgbClr val="B41808"/>
                </a:solidFill>
              </a:rPr>
              <a:t>12. </a:t>
            </a:r>
            <a:r>
              <a:rPr lang="en-US" sz="1400" b="1" dirty="0" err="1">
                <a:solidFill>
                  <a:srgbClr val="B41808"/>
                </a:solidFill>
              </a:rPr>
              <a:t>studenog</a:t>
            </a:r>
            <a:r>
              <a:rPr lang="en-US" sz="1400" b="1" dirty="0">
                <a:solidFill>
                  <a:srgbClr val="B41808"/>
                </a:solidFill>
              </a:rPr>
              <a:t> 1991. </a:t>
            </a:r>
            <a:r>
              <a:rPr lang="en-US" sz="1400" b="1" dirty="0" err="1">
                <a:solidFill>
                  <a:srgbClr val="B41808"/>
                </a:solidFill>
              </a:rPr>
              <a:t>godine</a:t>
            </a:r>
            <a:r>
              <a:rPr lang="en-US" sz="1400" b="1" dirty="0">
                <a:solidFill>
                  <a:srgbClr val="B41808"/>
                </a:solidFill>
              </a:rPr>
              <a:t>, </a:t>
            </a:r>
            <a:r>
              <a:rPr lang="en-US" sz="1400" b="1" dirty="0" err="1">
                <a:solidFill>
                  <a:srgbClr val="B41808"/>
                </a:solidFill>
              </a:rPr>
              <a:t>počeo</a:t>
            </a:r>
            <a:r>
              <a:rPr lang="en-US" sz="1400" b="1" dirty="0">
                <a:solidFill>
                  <a:srgbClr val="B41808"/>
                </a:solidFill>
              </a:rPr>
              <a:t> je </a:t>
            </a:r>
            <a:r>
              <a:rPr lang="en-US" sz="1400" b="1" dirty="0" err="1">
                <a:solidFill>
                  <a:srgbClr val="B41808"/>
                </a:solidFill>
              </a:rPr>
              <a:t>posljednji</a:t>
            </a:r>
            <a:r>
              <a:rPr lang="en-US" sz="1400" b="1" dirty="0">
                <a:solidFill>
                  <a:srgbClr val="B41808"/>
                </a:solidFill>
              </a:rPr>
              <a:t>, </a:t>
            </a:r>
            <a:r>
              <a:rPr lang="en-US" sz="1400" b="1" dirty="0" err="1">
                <a:solidFill>
                  <a:srgbClr val="B41808"/>
                </a:solidFill>
              </a:rPr>
              <a:t>četvrti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organizirani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pokušaj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deblokade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Vukovara</a:t>
            </a:r>
            <a:r>
              <a:rPr lang="en-US" sz="1400" b="1" dirty="0">
                <a:solidFill>
                  <a:srgbClr val="B41808"/>
                </a:solidFill>
              </a:rPr>
              <a:t>. Toga </a:t>
            </a:r>
            <a:r>
              <a:rPr lang="en-US" sz="1400" b="1" dirty="0" err="1">
                <a:solidFill>
                  <a:srgbClr val="B41808"/>
                </a:solidFill>
              </a:rPr>
              <a:t>dana</a:t>
            </a:r>
            <a:r>
              <a:rPr lang="en-US" sz="1400" b="1" dirty="0">
                <a:solidFill>
                  <a:srgbClr val="B41808"/>
                </a:solidFill>
              </a:rPr>
              <a:t> u </a:t>
            </a:r>
            <a:r>
              <a:rPr lang="en-US" sz="1400" b="1" dirty="0" err="1">
                <a:solidFill>
                  <a:srgbClr val="B41808"/>
                </a:solidFill>
              </a:rPr>
              <a:t>Vukovaru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su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napadani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punktovi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obrane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ceste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Vukovar</a:t>
            </a:r>
            <a:r>
              <a:rPr lang="en-US" sz="1400" b="1" dirty="0">
                <a:solidFill>
                  <a:srgbClr val="B41808"/>
                </a:solidFill>
              </a:rPr>
              <a:t> – </a:t>
            </a:r>
            <a:r>
              <a:rPr lang="en-US" sz="1400" b="1" dirty="0" err="1">
                <a:solidFill>
                  <a:srgbClr val="B41808"/>
                </a:solidFill>
              </a:rPr>
              <a:t>Borovo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Naselje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i</a:t>
            </a:r>
            <a:r>
              <a:rPr lang="en-US" sz="1400" b="1" dirty="0">
                <a:solidFill>
                  <a:srgbClr val="B41808"/>
                </a:solidFill>
              </a:rPr>
              <a:t> silos </a:t>
            </a:r>
            <a:r>
              <a:rPr lang="en-US" sz="1400" b="1" dirty="0" err="1">
                <a:solidFill>
                  <a:srgbClr val="B41808"/>
                </a:solidFill>
              </a:rPr>
              <a:t>na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Dunavu</a:t>
            </a:r>
            <a:r>
              <a:rPr lang="en-US" sz="1400" b="1" dirty="0">
                <a:solidFill>
                  <a:srgbClr val="B41808"/>
                </a:solidFill>
              </a:rPr>
              <a:t>. </a:t>
            </a:r>
            <a:r>
              <a:rPr lang="en-US" sz="1400" b="1" dirty="0" err="1">
                <a:solidFill>
                  <a:srgbClr val="B41808"/>
                </a:solidFill>
              </a:rPr>
              <a:t>Nakon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cjelodnevnih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borbi</a:t>
            </a:r>
            <a:r>
              <a:rPr lang="en-US" sz="1400" b="1" dirty="0">
                <a:solidFill>
                  <a:srgbClr val="B41808"/>
                </a:solidFill>
              </a:rPr>
              <a:t>, </a:t>
            </a:r>
            <a:r>
              <a:rPr lang="en-US" sz="1400" b="1" dirty="0" err="1">
                <a:solidFill>
                  <a:srgbClr val="B41808"/>
                </a:solidFill>
              </a:rPr>
              <a:t>cesta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još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nije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pala</a:t>
            </a:r>
            <a:r>
              <a:rPr lang="hr-HR" sz="1400" b="1" dirty="0">
                <a:solidFill>
                  <a:srgbClr val="B41808"/>
                </a:solidFill>
              </a:rPr>
              <a:t>.</a:t>
            </a:r>
          </a:p>
          <a:p>
            <a:r>
              <a:rPr lang="en-US" sz="1400" b="1" dirty="0" err="1">
                <a:solidFill>
                  <a:srgbClr val="B41808"/>
                </a:solidFill>
              </a:rPr>
              <a:t>Vukovar</a:t>
            </a:r>
            <a:r>
              <a:rPr lang="en-US" sz="1400" b="1" dirty="0">
                <a:solidFill>
                  <a:srgbClr val="B41808"/>
                </a:solidFill>
              </a:rPr>
              <a:t> je </a:t>
            </a:r>
            <a:r>
              <a:rPr lang="en-US" sz="1400" b="1" dirty="0" err="1">
                <a:solidFill>
                  <a:srgbClr val="B41808"/>
                </a:solidFill>
              </a:rPr>
              <a:t>pao</a:t>
            </a:r>
            <a:r>
              <a:rPr lang="en-US" sz="1400" b="1" dirty="0">
                <a:solidFill>
                  <a:srgbClr val="B41808"/>
                </a:solidFill>
              </a:rPr>
              <a:t> 18. </a:t>
            </a:r>
            <a:r>
              <a:rPr lang="en-US" sz="1400" b="1" dirty="0" err="1">
                <a:solidFill>
                  <a:srgbClr val="B41808"/>
                </a:solidFill>
              </a:rPr>
              <a:t>studenog</a:t>
            </a:r>
            <a:r>
              <a:rPr lang="en-US" sz="1400" b="1" dirty="0">
                <a:solidFill>
                  <a:srgbClr val="B41808"/>
                </a:solidFill>
              </a:rPr>
              <a:t>, </a:t>
            </a:r>
            <a:r>
              <a:rPr lang="en-US" sz="1400" b="1" dirty="0" err="1">
                <a:solidFill>
                  <a:srgbClr val="B41808"/>
                </a:solidFill>
              </a:rPr>
              <a:t>iako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su</a:t>
            </a:r>
            <a:r>
              <a:rPr lang="en-US" sz="1400" b="1" dirty="0">
                <a:solidFill>
                  <a:srgbClr val="B41808"/>
                </a:solidFill>
              </a:rPr>
              <a:t> se </a:t>
            </a:r>
            <a:r>
              <a:rPr lang="en-US" sz="1400" b="1" dirty="0" err="1">
                <a:solidFill>
                  <a:srgbClr val="B41808"/>
                </a:solidFill>
              </a:rPr>
              <a:t>još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dva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dana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poslije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vodile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borbe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pojedinih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skupina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branitelja</a:t>
            </a:r>
            <a:r>
              <a:rPr lang="en-US" sz="1400" b="1" dirty="0">
                <a:solidFill>
                  <a:srgbClr val="B41808"/>
                </a:solidFill>
              </a:rPr>
              <a:t> s </a:t>
            </a:r>
            <a:r>
              <a:rPr lang="en-US" sz="1400" b="1" dirty="0" err="1">
                <a:solidFill>
                  <a:srgbClr val="B41808"/>
                </a:solidFill>
              </a:rPr>
              <a:t>neprijateljskim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snagama</a:t>
            </a:r>
            <a:r>
              <a:rPr lang="en-US" sz="1400" b="1" dirty="0">
                <a:solidFill>
                  <a:srgbClr val="B41808"/>
                </a:solidFill>
              </a:rPr>
              <a:t>, no </a:t>
            </a:r>
            <a:r>
              <a:rPr lang="en-US" sz="1400" b="1" dirty="0" err="1">
                <a:solidFill>
                  <a:srgbClr val="B41808"/>
                </a:solidFill>
              </a:rPr>
              <a:t>svi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su</a:t>
            </a:r>
            <a:r>
              <a:rPr lang="en-US" sz="1400" b="1" dirty="0">
                <a:solidFill>
                  <a:srgbClr val="B41808"/>
                </a:solidFill>
              </a:rPr>
              <a:t> se </a:t>
            </a:r>
            <a:r>
              <a:rPr lang="en-US" sz="1400" b="1" dirty="0" err="1">
                <a:solidFill>
                  <a:srgbClr val="B41808"/>
                </a:solidFill>
              </a:rPr>
              <a:t>na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kraju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mora</a:t>
            </a:r>
            <a:r>
              <a:rPr lang="hr-HR" sz="1400" b="1" dirty="0">
                <a:solidFill>
                  <a:srgbClr val="B41808"/>
                </a:solidFill>
              </a:rPr>
              <a:t>l</a:t>
            </a:r>
            <a:r>
              <a:rPr lang="en-US" sz="1400" b="1" dirty="0" err="1">
                <a:solidFill>
                  <a:srgbClr val="B41808"/>
                </a:solidFill>
              </a:rPr>
              <a:t>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predati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ili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pobjeći</a:t>
            </a:r>
            <a:r>
              <a:rPr lang="en-US" sz="1400" b="1" dirty="0">
                <a:solidFill>
                  <a:srgbClr val="B41808"/>
                </a:solidFill>
              </a:rPr>
              <a:t>.</a:t>
            </a:r>
            <a:endParaRPr lang="hr-HR" sz="1400" b="1" dirty="0">
              <a:solidFill>
                <a:srgbClr val="B41808"/>
              </a:solidFill>
            </a:endParaRPr>
          </a:p>
          <a:p>
            <a:r>
              <a:rPr lang="en-US" sz="1400" b="1" dirty="0" err="1">
                <a:solidFill>
                  <a:srgbClr val="B41808"/>
                </a:solidFill>
              </a:rPr>
              <a:t>Dva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dana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kasnije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prestao</a:t>
            </a:r>
            <a:r>
              <a:rPr lang="en-US" sz="1400" b="1" dirty="0">
                <a:solidFill>
                  <a:srgbClr val="B41808"/>
                </a:solidFill>
              </a:rPr>
              <a:t> je </a:t>
            </a:r>
            <a:r>
              <a:rPr lang="en-US" sz="1400" b="1" dirty="0" err="1">
                <a:solidFill>
                  <a:srgbClr val="B41808"/>
                </a:solidFill>
              </a:rPr>
              <a:t>svaki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organizirani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otpor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grada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Vukovara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i</a:t>
            </a:r>
            <a:r>
              <a:rPr lang="en-US" sz="1400" b="1" dirty="0">
                <a:solidFill>
                  <a:srgbClr val="B41808"/>
                </a:solidFill>
              </a:rPr>
              <a:t> </a:t>
            </a:r>
            <a:r>
              <a:rPr lang="en-US" sz="1400" b="1" dirty="0" err="1">
                <a:solidFill>
                  <a:srgbClr val="B41808"/>
                </a:solidFill>
              </a:rPr>
              <a:t>Borovog</a:t>
            </a:r>
            <a:r>
              <a:rPr lang="hr-HR" sz="1400" b="1" dirty="0">
                <a:solidFill>
                  <a:srgbClr val="B41808"/>
                </a:solidFill>
              </a:rPr>
              <a:t> Sela</a:t>
            </a:r>
            <a:r>
              <a:rPr lang="en-US" sz="1400" b="1" dirty="0" smtClean="0">
                <a:solidFill>
                  <a:srgbClr val="B41808"/>
                </a:solidFill>
              </a:rPr>
              <a:t>.</a:t>
            </a:r>
            <a:endParaRPr lang="hr-HR" sz="1400" dirty="0" smtClean="0"/>
          </a:p>
          <a:p>
            <a:r>
              <a:rPr lang="hr-HR" sz="1400" b="1" dirty="0" smtClean="0">
                <a:solidFill>
                  <a:srgbClr val="C00000"/>
                </a:solidFill>
              </a:rPr>
              <a:t>Rat se nastavio, a sljedeća meta je bio Osijek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9460" name="Picture 4" descr="1290519207SIPA_00212435_00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6529">
            <a:off x="4345353" y="3838922"/>
            <a:ext cx="4356100" cy="2863850"/>
          </a:xfrm>
          <a:prstGeom prst="rect">
            <a:avLst/>
          </a:prstGeom>
          <a:noFill/>
        </p:spPr>
      </p:pic>
      <p:pic>
        <p:nvPicPr>
          <p:cNvPr id="19461" name="Picture 5" descr="Vukovar'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5930">
            <a:off x="658451" y="3927720"/>
            <a:ext cx="3754437" cy="2763837"/>
          </a:xfrm>
          <a:prstGeom prst="rect">
            <a:avLst/>
          </a:prstGeom>
          <a:noFill/>
        </p:spPr>
      </p:pic>
      <p:pic>
        <p:nvPicPr>
          <p:cNvPr id="19465" name="Picture 9" descr="CoolClips_wb029040">
            <a:hlinkHover r:id="" action="ppaction://noaction">
              <a:snd r:embed="rId5" name="explode.wav"/>
            </a:hlinkHover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404813"/>
            <a:ext cx="7620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7AF-5868-4024-8ACE-C090F3AD1D1D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/>
              <a:t>02.11.2011.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4CBD-323F-4F09-8DA5-AAD1EE0E5049}" type="slidenum">
              <a:rPr lang="en-US"/>
              <a:pPr/>
              <a:t>9</a:t>
            </a:fld>
            <a:endParaRPr lang="en-US"/>
          </a:p>
        </p:txBody>
      </p:sp>
      <p:pic>
        <p:nvPicPr>
          <p:cNvPr id="53253" name="Picture 5" descr="slika1_351985S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936</TotalTime>
  <Words>724</Words>
  <Application>Microsoft Office PowerPoint</Application>
  <PresentationFormat>Prikaz na zaslonu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1_Default Design</vt:lpstr>
      <vt:lpstr>Slajd 1</vt:lpstr>
      <vt:lpstr>                      Sadržaj:</vt:lpstr>
      <vt:lpstr>Vukovar prije rata i početak Domovinskog rata</vt:lpstr>
      <vt:lpstr>Uzroci i povod </vt:lpstr>
      <vt:lpstr>Bitka za Vukovar...</vt:lpstr>
      <vt:lpstr>...</vt:lpstr>
      <vt:lpstr>Pad Vukovara</vt:lpstr>
      <vt:lpstr>Slajd 8</vt:lpstr>
      <vt:lpstr>Slajd 9</vt:lpstr>
      <vt:lpstr>Posljedice</vt:lpstr>
      <vt:lpstr>Ovčara</vt:lpstr>
      <vt:lpstr>Mirna reintegracija istočne Slavonije</vt:lpstr>
      <vt:lpstr>Značajne osobe</vt:lpstr>
      <vt:lpstr>Zanimljivosti</vt:lpstr>
      <vt:lpstr>Vukovar danas i sjećanje na pad Vukovara</vt:lpstr>
      <vt:lpstr>Linkovi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Daja</dc:creator>
  <cp:lastModifiedBy>Djeca</cp:lastModifiedBy>
  <cp:revision>28</cp:revision>
  <dcterms:created xsi:type="dcterms:W3CDTF">2011-10-30T10:43:48Z</dcterms:created>
  <dcterms:modified xsi:type="dcterms:W3CDTF">2013-11-17T18:35:06Z</dcterms:modified>
</cp:coreProperties>
</file>