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2" r:id="rId5"/>
    <p:sldId id="260" r:id="rId6"/>
    <p:sldId id="257" r:id="rId7"/>
    <p:sldId id="261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91" d="100"/>
          <a:sy n="91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C5C6-7335-4039-B12A-372190BC112C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0DA4-7FF3-4DF5-AA15-73E6E7E236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4664" y="188640"/>
            <a:ext cx="7772400" cy="1470025"/>
          </a:xfrm>
        </p:spPr>
        <p:txBody>
          <a:bodyPr>
            <a:noAutofit/>
          </a:bodyPr>
          <a:lstStyle/>
          <a:p>
            <a:r>
              <a:rPr lang="hr-HR" sz="19900" dirty="0" smtClean="0">
                <a:latin typeface="Arial Black" pitchFamily="34" charset="0"/>
                <a:cs typeface="Aharoni" pitchFamily="2" charset="-79"/>
              </a:rPr>
              <a:t>LAV</a:t>
            </a:r>
            <a:endParaRPr lang="hr-HR" sz="199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Picture 5" descr="1024px-Okonjima_Lio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788024" cy="4175494"/>
          </a:xfrm>
          <a:prstGeom prst="rect">
            <a:avLst/>
          </a:prstGeom>
        </p:spPr>
      </p:pic>
      <p:pic>
        <p:nvPicPr>
          <p:cNvPr id="7" name="Picture 6" descr="Lion_waiting_in_Namib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3" y="3284984"/>
            <a:ext cx="4764021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2967-a-rare-cute-white-lion-cub-head-portrait-watching-other-white-lion-cubs-in-a-game-park-in-south-af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7678924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r>
              <a:rPr lang="hr-HR" dirty="0" smtClean="0"/>
              <a:t>IZRADILA :ITA POKLEPOVIĆ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85293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dirty="0" smtClean="0">
                <a:latin typeface="Algerian" pitchFamily="82" charset="0"/>
              </a:rPr>
              <a:t>HVALA NA PAŽNJI !</a:t>
            </a:r>
            <a:endParaRPr lang="hr-HR" sz="9600" dirty="0">
              <a:latin typeface="Algerian" pitchFamily="8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187624" y="260648"/>
            <a:ext cx="6984776" cy="6192688"/>
          </a:xfrm>
          <a:prstGeom prst="smileyFace">
            <a:avLst>
              <a:gd name="adj" fmla="val 46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6600" dirty="0" smtClean="0">
                <a:solidFill>
                  <a:schemeClr val="bg1"/>
                </a:solidFill>
              </a:rPr>
              <a:t>LAV</a:t>
            </a:r>
            <a:endParaRPr lang="hr-HR" sz="1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" y="2332037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Lav</a:t>
            </a:r>
            <a:r>
              <a:rPr lang="hr-HR" dirty="0">
                <a:solidFill>
                  <a:schemeClr val="bg1"/>
                </a:solidFill>
              </a:rPr>
              <a:t>  </a:t>
            </a:r>
            <a:r>
              <a:rPr lang="hr-HR" dirty="0" smtClean="0">
                <a:solidFill>
                  <a:schemeClr val="bg1"/>
                </a:solidFill>
              </a:rPr>
              <a:t>je životinjska </a:t>
            </a:r>
            <a:r>
              <a:rPr lang="hr-HR" dirty="0">
                <a:solidFill>
                  <a:schemeClr val="bg1"/>
                </a:solidFill>
              </a:rPr>
              <a:t>vrsta iz porodice </a:t>
            </a:r>
            <a:r>
              <a:rPr lang="hr-HR" dirty="0" smtClean="0">
                <a:solidFill>
                  <a:schemeClr val="bg1"/>
                </a:solidFill>
              </a:rPr>
              <a:t>mačak.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Za razliku od drugih mačaka, lavovi žive u čoporima.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Lako ga je prepoznati po grivi koju imaju mužjaci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Danas žive </a:t>
            </a:r>
            <a:r>
              <a:rPr lang="hr-HR" dirty="0">
                <a:solidFill>
                  <a:schemeClr val="bg1"/>
                </a:solidFill>
              </a:rPr>
              <a:t>u </a:t>
            </a:r>
            <a:r>
              <a:rPr lang="hr-HR" dirty="0" smtClean="0">
                <a:solidFill>
                  <a:schemeClr val="bg1"/>
                </a:solidFill>
              </a:rPr>
              <a:t>Africi</a:t>
            </a:r>
            <a:r>
              <a:rPr lang="hr-HR" dirty="0">
                <a:solidFill>
                  <a:schemeClr val="bg1"/>
                </a:solidFill>
              </a:rPr>
              <a:t> kao i u nekim područjima Azije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3024336" cy="1417638"/>
          </a:xfrm>
        </p:spPr>
        <p:txBody>
          <a:bodyPr>
            <a:noAutofit/>
          </a:bodyPr>
          <a:lstStyle/>
          <a:p>
            <a:r>
              <a:rPr lang="hr-HR" sz="9600" dirty="0" smtClean="0"/>
              <a:t> LAV</a:t>
            </a:r>
            <a:endParaRPr lang="hr-HR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4499992" cy="5589240"/>
          </a:xfrm>
        </p:spPr>
        <p:txBody>
          <a:bodyPr>
            <a:normAutofit fontScale="92500" lnSpcReduction="20000"/>
          </a:bodyPr>
          <a:lstStyle/>
          <a:p>
            <a:r>
              <a:rPr lang="vi-VN" sz="2800" dirty="0" smtClean="0"/>
              <a:t>Nakon tigra, lav je sljedeći na ljestvici veličine mačaka, pa to znači da je najveća kopnena zvijer </a:t>
            </a:r>
            <a:r>
              <a:rPr lang="vi-VN" sz="2800" b="1" u="sng" dirty="0" smtClean="0"/>
              <a:t>Afrike</a:t>
            </a:r>
            <a:r>
              <a:rPr lang="vi-VN" sz="2800" dirty="0" smtClean="0"/>
              <a:t>. </a:t>
            </a:r>
            <a:endParaRPr lang="hr-HR" sz="2800" dirty="0" smtClean="0"/>
          </a:p>
          <a:p>
            <a:r>
              <a:rPr lang="vi-VN" sz="2800" dirty="0" smtClean="0"/>
              <a:t>Lav je od njuške do početka repa dugačak oko 180 cm, u ramenima doseže visinu od 120 cm a rep mu je dug 1 m.</a:t>
            </a:r>
            <a:endParaRPr lang="hr-HR" sz="2800" dirty="0" smtClean="0"/>
          </a:p>
          <a:p>
            <a:r>
              <a:rPr lang="vi-VN" sz="2800" dirty="0" smtClean="0"/>
              <a:t> Odrasli mužjak teži prosječno oko 225 kg.</a:t>
            </a:r>
            <a:endParaRPr lang="hr-HR" sz="2800" dirty="0" smtClean="0"/>
          </a:p>
          <a:p>
            <a:r>
              <a:rPr lang="vi-VN" sz="2800" dirty="0" smtClean="0"/>
              <a:t>Najkrupniji lavovi žive na jugu Afrike, a najmanji u Aziji.</a:t>
            </a:r>
            <a:endParaRPr lang="hr-HR" sz="2800" dirty="0"/>
          </a:p>
        </p:txBody>
      </p:sp>
      <p:pic>
        <p:nvPicPr>
          <p:cNvPr id="5" name="Picture 4" descr="xJ7Cvj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3757"/>
            <a:ext cx="4451987" cy="2504243"/>
          </a:xfrm>
          <a:prstGeom prst="rect">
            <a:avLst/>
          </a:prstGeom>
        </p:spPr>
      </p:pic>
      <p:pic>
        <p:nvPicPr>
          <p:cNvPr id="7" name="Picture 6" descr="Malelionandtigercompariso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96752"/>
            <a:ext cx="4788024" cy="3096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1663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Usporedba lava i tigra</a:t>
            </a:r>
            <a:endParaRPr lang="hr-HR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2120" y="620688"/>
            <a:ext cx="432048" cy="520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3800" b="1" dirty="0" smtClean="0">
                <a:solidFill>
                  <a:schemeClr val="bg1"/>
                </a:solidFill>
              </a:rPr>
              <a:t>LAVICA</a:t>
            </a:r>
            <a:endParaRPr lang="hr-HR" sz="13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Ženke su </a:t>
            </a:r>
            <a:r>
              <a:rPr lang="vi-VN" dirty="0" smtClean="0">
                <a:solidFill>
                  <a:schemeClr val="bg1"/>
                </a:solidFill>
              </a:rPr>
              <a:t>značajno nježnije građe od mužjaka</a:t>
            </a:r>
            <a:r>
              <a:rPr lang="hr-HR" dirty="0" smtClean="0">
                <a:solidFill>
                  <a:schemeClr val="bg1"/>
                </a:solidFill>
              </a:rPr>
              <a:t>, ali lavovi skoro nikada ne love hranu.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3800" b="1" dirty="0" smtClean="0"/>
              <a:t>LAVICA</a:t>
            </a:r>
            <a:endParaRPr lang="hr-HR" sz="1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/>
              <a:t>Ženke su </a:t>
            </a:r>
            <a:r>
              <a:rPr lang="vi-VN" dirty="0" smtClean="0"/>
              <a:t>značajno nježnije građe od mužjaka</a:t>
            </a:r>
            <a:r>
              <a:rPr lang="hr-HR" dirty="0" smtClean="0"/>
              <a:t>, ali lavovi skoro nikada ne love hranu.</a:t>
            </a:r>
            <a:endParaRPr lang="hr-HR" dirty="0"/>
          </a:p>
        </p:txBody>
      </p:sp>
      <p:pic>
        <p:nvPicPr>
          <p:cNvPr id="4" name="Picture 3" descr="Zaljubljeni-lavovi-download-besplatne-ljubavne-pozadine-za-desktop-1024-x-768-slike-kompjuteri-zivoti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283968" cy="2996952"/>
          </a:xfrm>
          <a:prstGeom prst="rect">
            <a:avLst/>
          </a:prstGeom>
        </p:spPr>
      </p:pic>
      <p:pic>
        <p:nvPicPr>
          <p:cNvPr id="2050" name="Picture 2" descr="http://i.imgur.com/NLHl5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717032"/>
            <a:ext cx="4464496" cy="29811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0046"/>
            <a:ext cx="8229600" cy="1143000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chemeClr val="bg1"/>
                </a:solidFill>
              </a:rPr>
              <a:t>LAV i čovjek</a:t>
            </a:r>
            <a:endParaRPr lang="hr-HR" sz="9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4149080"/>
            <a:ext cx="8229600" cy="2404864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hr-HR" dirty="0" smtClean="0"/>
              <a:t>Kao i sve druge velike životinje afrike, lavovi  su ugroženi zbog ljudi </a:t>
            </a:r>
          </a:p>
          <a:p>
            <a:r>
              <a:rPr lang="vi-VN" dirty="0"/>
              <a:t>Međutim, zadnjih je godina smanjen lov na njih u gotovo svim područjima gdje žive</a:t>
            </a:r>
            <a:r>
              <a:rPr lang="vi-VN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bg1"/>
                </a:solidFill>
              </a:rPr>
              <a:t>MALI LAVIĆI</a:t>
            </a:r>
            <a:endParaRPr lang="hr-HR"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3_month_old_lion_cub_1024_x_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68760"/>
            <a:ext cx="4512501" cy="3384376"/>
          </a:xfrm>
          <a:prstGeom prst="rect">
            <a:avLst/>
          </a:prstGeom>
        </p:spPr>
      </p:pic>
      <p:pic>
        <p:nvPicPr>
          <p:cNvPr id="8" name="Picture 7" descr="lavici0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752" y="3356992"/>
            <a:ext cx="4643247" cy="3501008"/>
          </a:xfrm>
          <a:prstGeom prst="rect">
            <a:avLst/>
          </a:prstGeom>
        </p:spPr>
      </p:pic>
      <p:pic>
        <p:nvPicPr>
          <p:cNvPr id="9" name="Picture 8" descr="lav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492896"/>
            <a:ext cx="2880320" cy="384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000" dirty="0" smtClean="0">
                <a:latin typeface="Arial Black" pitchFamily="34" charset="0"/>
              </a:rPr>
              <a:t>BIJELI LAV</a:t>
            </a:r>
            <a:endParaRPr lang="hr-HR" sz="8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Bijeli lav je obojena (mutirana) varijanta lava. </a:t>
            </a:r>
          </a:p>
          <a:p>
            <a:r>
              <a:rPr lang="hr-HR" dirty="0" smtClean="0"/>
              <a:t>Može biti ostvarena samo ako oba roditelja imaju recesivne gene za bijelu boju.</a:t>
            </a:r>
          </a:p>
          <a:p>
            <a:r>
              <a:rPr lang="hr-HR" dirty="0" smtClean="0"/>
              <a:t>U prirodi su rijetki. </a:t>
            </a:r>
          </a:p>
          <a:p>
            <a:r>
              <a:rPr lang="hr-HR" dirty="0" smtClean="0"/>
              <a:t>Može ih se vidjeti samo u zoološkim vrtovima.</a:t>
            </a:r>
          </a:p>
          <a:p>
            <a:endParaRPr lang="hr-HR" dirty="0"/>
          </a:p>
        </p:txBody>
      </p:sp>
      <p:pic>
        <p:nvPicPr>
          <p:cNvPr id="4" name="Picture 3" descr="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676775" cy="2381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220072" y="494116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88224" y="450912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/>
              <a:t>Većinom se bijeli i obični lavovi razlikuju samo po boji,osim što su obični pomalo veći od bijelih lavova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00px-White_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LAV</vt:lpstr>
      <vt:lpstr>LAV</vt:lpstr>
      <vt:lpstr> LAV</vt:lpstr>
      <vt:lpstr>LAVICA</vt:lpstr>
      <vt:lpstr>LAVICA</vt:lpstr>
      <vt:lpstr>LAV i čovjek</vt:lpstr>
      <vt:lpstr>MALI LAVIĆI</vt:lpstr>
      <vt:lpstr>BIJELI LAV</vt:lpstr>
      <vt:lpstr>Slide 9</vt:lpstr>
      <vt:lpstr>Slide 10</vt:lpstr>
      <vt:lpstr>IZRADILA :ITA POKLEPOVIĆ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TIGAR</dc:title>
  <dc:creator>ucenik</dc:creator>
  <cp:lastModifiedBy>ucenik</cp:lastModifiedBy>
  <cp:revision>12</cp:revision>
  <dcterms:created xsi:type="dcterms:W3CDTF">2014-05-30T08:53:56Z</dcterms:created>
  <dcterms:modified xsi:type="dcterms:W3CDTF">2014-06-04T16:19:00Z</dcterms:modified>
</cp:coreProperties>
</file>