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5"/>
  </p:notesMasterIdLst>
  <p:handoutMasterIdLst>
    <p:handoutMasterId r:id="rId16"/>
  </p:handoutMasterIdLst>
  <p:sldIdLst>
    <p:sldId id="265" r:id="rId3"/>
    <p:sldId id="320" r:id="rId4"/>
    <p:sldId id="321" r:id="rId5"/>
    <p:sldId id="324" r:id="rId6"/>
    <p:sldId id="330" r:id="rId7"/>
    <p:sldId id="328" r:id="rId8"/>
    <p:sldId id="325" r:id="rId9"/>
    <p:sldId id="329" r:id="rId10"/>
    <p:sldId id="331" r:id="rId11"/>
    <p:sldId id="326" r:id="rId12"/>
    <p:sldId id="322" r:id="rId13"/>
    <p:sldId id="333" r:id="rId14"/>
  </p:sldIdLst>
  <p:sldSz cx="12188825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3792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3360">
          <p15:clr>
            <a:srgbClr val="A4A3A4"/>
          </p15:clr>
        </p15:guide>
        <p15:guide id="8" orient="horz" pos="3312">
          <p15:clr>
            <a:srgbClr val="A4A3A4"/>
          </p15:clr>
        </p15:guide>
        <p15:guide id="9" orient="horz" pos="24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orient="horz" pos="2784">
          <p15:clr>
            <a:srgbClr val="A4A3A4"/>
          </p15:clr>
        </p15:guide>
        <p15:guide id="12" pos="3839">
          <p15:clr>
            <a:srgbClr val="A4A3A4"/>
          </p15:clr>
        </p15:guide>
        <p15:guide id="13" pos="959">
          <p15:clr>
            <a:srgbClr val="A4A3A4"/>
          </p15:clr>
        </p15:guide>
        <p15:guide id="14" pos="6143">
          <p15:clr>
            <a:srgbClr val="A4A3A4"/>
          </p15:clr>
        </p15:guide>
        <p15:guide id="15" pos="1247">
          <p15:clr>
            <a:srgbClr val="A4A3A4"/>
          </p15:clr>
        </p15:guide>
        <p15:guide id="16" pos="7007">
          <p15:clr>
            <a:srgbClr val="A4A3A4"/>
          </p15:clr>
        </p15:guide>
        <p15:guide id="17" pos="5855">
          <p15:clr>
            <a:srgbClr val="A4A3A4"/>
          </p15:clr>
        </p15:guide>
        <p15:guide id="18" pos="671">
          <p15:clr>
            <a:srgbClr val="A4A3A4"/>
          </p15:clr>
        </p15:guide>
        <p15:guide id="19" pos="7151">
          <p15:clr>
            <a:srgbClr val="A4A3A4"/>
          </p15:clr>
        </p15:guide>
        <p15:guide id="20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29" autoAdjust="0"/>
  </p:normalViewPr>
  <p:slideViewPr>
    <p:cSldViewPr showGuides="1">
      <p:cViewPr varScale="1">
        <p:scale>
          <a:sx n="116" d="100"/>
          <a:sy n="116" d="100"/>
        </p:scale>
        <p:origin x="102" y="138"/>
      </p:cViewPr>
      <p:guideLst>
        <p:guide orient="horz" pos="2160"/>
        <p:guide orient="horz" pos="4030"/>
        <p:guide orient="horz" pos="1200"/>
        <p:guide orient="horz" pos="1008"/>
        <p:guide orient="horz" pos="3792"/>
        <p:guide orient="horz"/>
        <p:guide orient="horz" pos="3360"/>
        <p:guide orient="horz" pos="3312"/>
        <p:guide orient="horz" pos="240"/>
        <p:guide orient="horz" pos="432"/>
        <p:guide orient="horz" pos="2784"/>
        <p:guide pos="3839"/>
        <p:guide pos="959"/>
        <p:guide pos="6143"/>
        <p:guide pos="1247"/>
        <p:guide pos="7007"/>
        <p:guide pos="5855"/>
        <p:guide pos="671"/>
        <p:guide pos="7151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20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hr-HR" smtClean="0"/>
              <a:t>19.5.2015.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hr-HR" smtClean="0"/>
              <a:t>19.5.2015.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dirty="0" smtClean="0"/>
              <a:t>Uredite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hr-HR" smtClean="0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25649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hr-HR" smtClean="0"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1330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hr-HR" smtClean="0"/>
              <a:t>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82730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hr-HR" smtClean="0"/>
              <a:t>19.5.2015.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hr-HR" smtClean="0"/>
              <a:t>19.5.2015.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hr-HR" smtClean="0"/>
              <a:t>19.5.2015.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hr-HR" smtClean="0"/>
              <a:t>19.5.2015.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hr-HR" smtClean="0"/>
              <a:t>19.5.2015.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hr-HR" smtClean="0"/>
              <a:t>19.5.2015.</a:t>
            </a:fld>
            <a:endParaRPr lang="hr-HR" dirty="0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hr-HR" smtClean="0"/>
              <a:t>19.5.2015.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hr-HR" smtClean="0"/>
              <a:t>19.5.2015.</a:t>
            </a:fld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hr-HR" smtClean="0"/>
              <a:t>19.5.2015.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hr-HR" smtClean="0"/>
              <a:pPr/>
              <a:t>19.5.2015.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 smtClean="0"/>
              <a:t>Uredite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hr-HR" smtClean="0"/>
              <a:pPr/>
              <a:t>19.5.2015.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lnSpc>
                <a:spcPct val="80000"/>
              </a:lnSpc>
              <a:spcBef>
                <a:spcPct val="0"/>
              </a:spcBef>
              <a:buNone/>
            </a:pPr>
            <a:r>
              <a:rPr lang="hr-HR" dirty="0" err="1" smtClean="0">
                <a:latin typeface="Comic Sans MS" panose="030F0702030302020204" pitchFamily="66" charset="0"/>
              </a:rPr>
              <a:t>Malware</a:t>
            </a:r>
            <a:endParaRPr lang="hr-HR" dirty="0">
              <a:latin typeface="Comic Sans MS" panose="030F0702030302020204" pitchFamily="66" charset="0"/>
            </a:endParaRPr>
          </a:p>
        </p:txBody>
      </p:sp>
      <p:sp>
        <p:nvSpPr>
          <p:cNvPr id="4" name="Podnaslov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hr-HR" dirty="0" smtClean="0">
                <a:latin typeface="Comic Sans MS" panose="030F0702030302020204" pitchFamily="66" charset="0"/>
              </a:rPr>
              <a:t>Zloćudni softver</a:t>
            </a:r>
            <a:endParaRPr lang="hr-HR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lightpointsecurity.com/wp-content/uploads/2013/02/nomalwa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262">
            <a:off x="7156105" y="163851"/>
            <a:ext cx="3658566" cy="3713377"/>
          </a:xfrm>
          <a:prstGeom prst="rect">
            <a:avLst/>
          </a:prstGeom>
          <a:noFill/>
          <a:scene3d>
            <a:camera prst="perspectiveContrastingLeftFacing" fov="5700000">
              <a:rot lat="0" lon="2400000" rev="21000000"/>
            </a:camera>
            <a:lightRig rig="threePt" dir="t"/>
          </a:scene3d>
          <a:sp3d z="571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 err="1" smtClean="0">
                <a:solidFill>
                  <a:schemeClr val="bg2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Spyware</a:t>
            </a:r>
            <a:endParaRPr lang="hr-HR" sz="4400" dirty="0">
              <a:solidFill>
                <a:schemeClr val="bg2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33772" y="2680102"/>
            <a:ext cx="9134391" cy="4114801"/>
          </a:xfrm>
        </p:spPr>
        <p:txBody>
          <a:bodyPr/>
          <a:lstStyle/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Namjera da djelomično preuzima kontrolu </a:t>
            </a:r>
            <a:r>
              <a:rPr lang="hr-HR" dirty="0"/>
              <a:t>rada na računalu bez znanja ili dozvole </a:t>
            </a:r>
            <a:r>
              <a:rPr lang="hr-HR" dirty="0" smtClean="0"/>
              <a:t>korisnika</a:t>
            </a:r>
          </a:p>
          <a:p>
            <a:r>
              <a:rPr lang="hr-HR" dirty="0" smtClean="0"/>
              <a:t>Ne replicira se</a:t>
            </a:r>
          </a:p>
          <a:p>
            <a:r>
              <a:rPr lang="hr-HR" dirty="0" smtClean="0"/>
              <a:t>Spyware </a:t>
            </a:r>
            <a:r>
              <a:rPr lang="hr-HR" dirty="0"/>
              <a:t>je dizajniran da iskorištava zaražena računala za komercijalnu </a:t>
            </a:r>
            <a:r>
              <a:rPr lang="hr-HR" dirty="0" smtClean="0"/>
              <a:t>dobit</a:t>
            </a:r>
          </a:p>
          <a:p>
            <a:r>
              <a:rPr lang="hr-HR" dirty="0"/>
              <a:t>Distributeri spywarea obično predstavljaju program kao koristan uslužni program 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4098" name="Picture 2" descr="http://security.bkav.com/wp-content/uploads/2013/10/virus_Windows_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8" y="335437"/>
            <a:ext cx="4824536" cy="263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46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Kako se zaštititi od malware-a?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Možemo se zaštititi nekim anti-malware programima koji upozoravaju kada bi malware mogao biti u blizini;</a:t>
            </a:r>
          </a:p>
          <a:p>
            <a:pPr marL="0" indent="0">
              <a:buNone/>
            </a:pPr>
            <a:r>
              <a:rPr lang="hr-HR" dirty="0" smtClean="0"/>
              <a:t>-Malwarebytes</a:t>
            </a:r>
          </a:p>
          <a:p>
            <a:pPr>
              <a:buFontTx/>
              <a:buChar char="-"/>
            </a:pPr>
            <a:r>
              <a:rPr lang="hr-HR" dirty="0" smtClean="0"/>
              <a:t>Avast!</a:t>
            </a:r>
          </a:p>
          <a:p>
            <a:pPr>
              <a:buFontTx/>
              <a:buChar char="-"/>
            </a:pPr>
            <a:r>
              <a:rPr lang="hr-HR" dirty="0" smtClean="0"/>
              <a:t>Ad-Aware Free Antivirus</a:t>
            </a:r>
          </a:p>
          <a:p>
            <a:pPr>
              <a:buFontTx/>
              <a:buChar char="-"/>
            </a:pPr>
            <a:r>
              <a:rPr lang="hr-HR" dirty="0" smtClean="0"/>
              <a:t>AVG AntiVirus</a:t>
            </a:r>
          </a:p>
          <a:p>
            <a:pPr>
              <a:buFontTx/>
              <a:buChar char="-"/>
            </a:pPr>
            <a:r>
              <a:rPr lang="hr-HR" dirty="0" smtClean="0"/>
              <a:t>Drugi</a:t>
            </a:r>
          </a:p>
          <a:p>
            <a:pPr>
              <a:buFontTx/>
              <a:buChar char="-"/>
            </a:pP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617" t="18963" r="25716" b="19408"/>
          <a:stretch/>
        </p:blipFill>
        <p:spPr>
          <a:xfrm>
            <a:off x="7802786" y="2245716"/>
            <a:ext cx="4386039" cy="3258201"/>
          </a:xfrm>
          <a:prstGeom prst="rect">
            <a:avLst/>
          </a:prstGeom>
        </p:spPr>
      </p:pic>
      <p:pic>
        <p:nvPicPr>
          <p:cNvPr id="2050" name="Picture 2" descr="http://i1-news.softpedia-static.com/images/news2/Malwarebytes-Anti-Malware-1-70-Stable-Available-for-Downloa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434" y="4411343"/>
            <a:ext cx="3024336" cy="233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daware Free Antivir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60" y="5016066"/>
            <a:ext cx="2592288" cy="20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VG AntiVirus Free 2015 (Windows/Mac OS X/Android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088" y="2634897"/>
            <a:ext cx="2376264" cy="184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1694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5400" dirty="0" smtClean="0"/>
              <a:t>Hvala na pažnji!</a:t>
            </a:r>
          </a:p>
          <a:p>
            <a:pPr marL="0" indent="0" algn="ctr">
              <a:buNone/>
            </a:pPr>
            <a:r>
              <a:rPr lang="hr-HR" sz="5400" dirty="0" smtClean="0"/>
              <a:t>Damjana Alujević Grgas 6.b</a:t>
            </a:r>
            <a:endParaRPr lang="hr-HR" sz="5400" dirty="0"/>
          </a:p>
        </p:txBody>
      </p:sp>
      <p:pic>
        <p:nvPicPr>
          <p:cNvPr id="5126" name="Picture 6" descr="http://metro-portal.hr/img/repository/2009/11/medium/racunalni_crv_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3962399"/>
            <a:ext cx="3096344" cy="20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snoopwall.com/wp-content/uploads/2015/03/android-malwa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64" y="3716580"/>
            <a:ext cx="4140966" cy="2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hotforsecurity.com/wp-content/uploads/2012/11/malware-infects-uk-vodafone-clients-with-mms-disguis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0"/>
          <a:stretch/>
        </p:blipFill>
        <p:spPr bwMode="auto">
          <a:xfrm>
            <a:off x="2638028" y="4225225"/>
            <a:ext cx="3752850" cy="243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5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1804" y="-70863"/>
            <a:ext cx="9144001" cy="13716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latin typeface="Comic Sans MS" panose="030F0702030302020204" pitchFamily="66" charset="0"/>
              </a:rPr>
              <a:t>Sadržaj</a:t>
            </a:r>
            <a:endParaRPr lang="hr-HR" sz="3200" dirty="0">
              <a:latin typeface="Comic Sans MS" panose="030F0702030302020204" pitchFamily="6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73832" y="1746209"/>
            <a:ext cx="3096344" cy="2210589"/>
            <a:chOff x="1701924" y="2020614"/>
            <a:chExt cx="3096344" cy="2210589"/>
          </a:xfrm>
        </p:grpSpPr>
        <p:sp>
          <p:nvSpPr>
            <p:cNvPr id="7" name="TekstniOkvir 6"/>
            <p:cNvSpPr txBox="1"/>
            <p:nvPr/>
          </p:nvSpPr>
          <p:spPr>
            <a:xfrm>
              <a:off x="1701924" y="2020614"/>
              <a:ext cx="3096344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hr-HR" dirty="0" smtClean="0">
                  <a:latin typeface="Comic Sans MS" panose="030F0702030302020204" pitchFamily="66" charset="0"/>
                </a:rPr>
                <a:t>1.            Malware</a:t>
              </a:r>
              <a:endParaRPr lang="hr-HR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http://www.soultravelmultimedia.com/wp-content/uploads/2011/09/Malware-1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2004" y="2430401"/>
              <a:ext cx="1800802" cy="1800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877472" y="4376132"/>
            <a:ext cx="2880320" cy="2232850"/>
            <a:chOff x="1701924" y="4509120"/>
            <a:chExt cx="2880320" cy="2232850"/>
          </a:xfrm>
        </p:grpSpPr>
        <p:sp>
          <p:nvSpPr>
            <p:cNvPr id="5" name="TekstniOkvir 4"/>
            <p:cNvSpPr txBox="1"/>
            <p:nvPr/>
          </p:nvSpPr>
          <p:spPr>
            <a:xfrm>
              <a:off x="1701924" y="4509120"/>
              <a:ext cx="288032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hr-HR" dirty="0" smtClean="0">
                  <a:latin typeface="Comic Sans MS" panose="030F0702030302020204" pitchFamily="66" charset="0"/>
                </a:rPr>
                <a:t>2.       Trojanski konj</a:t>
              </a:r>
              <a:endParaRPr lang="hr-HR" dirty="0">
                <a:latin typeface="Comic Sans MS" panose="030F0702030302020204" pitchFamily="66" charset="0"/>
              </a:endParaRPr>
            </a:p>
          </p:txBody>
        </p:sp>
        <p:pic>
          <p:nvPicPr>
            <p:cNvPr id="1028" name="Picture 4" descr="http://blog.trendmicro.com/trendlabs-security-intelligence/files/2010/04/04072010_trojan_new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2004" y="4941168"/>
              <a:ext cx="1808252" cy="1800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4355125" y="1027641"/>
            <a:ext cx="2520280" cy="2468895"/>
            <a:chOff x="5593996" y="979020"/>
            <a:chExt cx="2520280" cy="2468895"/>
          </a:xfrm>
        </p:grpSpPr>
        <p:pic>
          <p:nvPicPr>
            <p:cNvPr id="1030" name="Picture 6" descr="http://botcrawl.com/wp-content/uploads/2013/03/Deals-Plugin-Pop-up-Advertisement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6024" y="1578958"/>
              <a:ext cx="1808252" cy="1868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593996" y="979020"/>
              <a:ext cx="252028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hr-HR" dirty="0" smtClean="0">
                  <a:latin typeface="Comic Sans MS" panose="030F0702030302020204" pitchFamily="66" charset="0"/>
                </a:rPr>
                <a:t>3.            Adware</a:t>
              </a:r>
              <a:endParaRPr lang="hr-HR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38666" y="3754842"/>
            <a:ext cx="2728252" cy="2400740"/>
            <a:chOff x="5590356" y="3623185"/>
            <a:chExt cx="2728252" cy="2400740"/>
          </a:xfrm>
        </p:grpSpPr>
        <p:sp>
          <p:nvSpPr>
            <p:cNvPr id="8" name="TextBox 7"/>
            <p:cNvSpPr txBox="1"/>
            <p:nvPr/>
          </p:nvSpPr>
          <p:spPr>
            <a:xfrm>
              <a:off x="5590356" y="3623185"/>
              <a:ext cx="2728252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hr-HR" dirty="0" smtClean="0">
                  <a:latin typeface="Comic Sans MS" panose="030F0702030302020204" pitchFamily="66" charset="0"/>
                </a:rPr>
                <a:t>4.             Crvi</a:t>
              </a:r>
              <a:endParaRPr lang="hr-HR" dirty="0">
                <a:latin typeface="Comic Sans MS" panose="030F0702030302020204" pitchFamily="66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4413" y="4223123"/>
              <a:ext cx="1808252" cy="180080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703497" y="1374641"/>
            <a:ext cx="2404351" cy="2374831"/>
            <a:chOff x="8830715" y="1621363"/>
            <a:chExt cx="2404351" cy="2374831"/>
          </a:xfrm>
        </p:grpSpPr>
        <p:sp>
          <p:nvSpPr>
            <p:cNvPr id="15" name="TextBox 14"/>
            <p:cNvSpPr txBox="1"/>
            <p:nvPr/>
          </p:nvSpPr>
          <p:spPr>
            <a:xfrm>
              <a:off x="8830715" y="1621363"/>
              <a:ext cx="2376264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hr-HR" dirty="0" smtClean="0">
                  <a:latin typeface="Comic Sans MS" panose="030F0702030302020204" pitchFamily="66" charset="0"/>
                </a:rPr>
                <a:t>5.         Spyware</a:t>
              </a:r>
              <a:endParaRPr lang="hr-HR" dirty="0">
                <a:latin typeface="Comic Sans MS" panose="030F0702030302020204" pitchFamily="66" charset="0"/>
              </a:endParaRPr>
            </a:p>
          </p:txBody>
        </p:sp>
        <p:pic>
          <p:nvPicPr>
            <p:cNvPr id="1032" name="Picture 8" descr="http://www.mikescomputertips.com/wp-content/uploads/eew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0871" y="2127237"/>
              <a:ext cx="2224195" cy="1868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8731635" y="4293096"/>
            <a:ext cx="2304256" cy="2232850"/>
            <a:chOff x="8902723" y="4376132"/>
            <a:chExt cx="2304256" cy="2232850"/>
          </a:xfrm>
        </p:grpSpPr>
        <p:sp>
          <p:nvSpPr>
            <p:cNvPr id="16" name="TextBox 15"/>
            <p:cNvSpPr txBox="1"/>
            <p:nvPr/>
          </p:nvSpPr>
          <p:spPr>
            <a:xfrm>
              <a:off x="8902723" y="4376132"/>
              <a:ext cx="2304256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hr-HR" dirty="0" smtClean="0"/>
                <a:t>6.            Zaštita</a:t>
              </a:r>
              <a:endParaRPr lang="hr-HR" dirty="0"/>
            </a:p>
          </p:txBody>
        </p:sp>
        <p:pic>
          <p:nvPicPr>
            <p:cNvPr id="1034" name="Picture 10" descr="http://www.livetechit.com/wp-content/uploads/2014/05/malware-ahead-warning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8905" y="4829662"/>
              <a:ext cx="1811892" cy="1779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64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5117" y="3568472"/>
            <a:ext cx="4176464" cy="2541369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5120530" y="4149080"/>
            <a:ext cx="2592288" cy="255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000" dirty="0" smtClean="0">
                <a:latin typeface="Comic Sans MS" panose="030F0702030302020204" pitchFamily="66" charset="0"/>
              </a:rPr>
              <a:t>Prenošenje virusa: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omic Sans MS" panose="030F0702030302020204" pitchFamily="66" charset="0"/>
              </a:rPr>
              <a:t>Internetom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omic Sans MS" panose="030F0702030302020204" pitchFamily="66" charset="0"/>
              </a:rPr>
              <a:t>Hard diskom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omic Sans MS" panose="030F0702030302020204" pitchFamily="66" charset="0"/>
              </a:rPr>
              <a:t>CD-ovima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omic Sans MS" panose="030F0702030302020204" pitchFamily="66" charset="0"/>
              </a:rPr>
              <a:t>Pametnim telefonima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omic Sans MS" panose="030F0702030302020204" pitchFamily="66" charset="0"/>
              </a:rPr>
              <a:t>Ostalim pametnim uređajima</a:t>
            </a:r>
          </a:p>
          <a:p>
            <a:pPr>
              <a:lnSpc>
                <a:spcPct val="90000"/>
              </a:lnSpc>
            </a:pP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4351436" y="457317"/>
            <a:ext cx="532859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4800" dirty="0" err="1" smtClean="0">
                <a:solidFill>
                  <a:schemeClr val="bg2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Malware</a:t>
            </a:r>
            <a:endParaRPr lang="hr-HR" sz="4800" dirty="0">
              <a:solidFill>
                <a:schemeClr val="bg2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909836" y="174512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000" dirty="0" smtClean="0">
                <a:latin typeface="Comic Sans MS" panose="030F0702030302020204" pitchFamily="66" charset="0"/>
              </a:rPr>
              <a:t>Što je </a:t>
            </a:r>
            <a:r>
              <a:rPr lang="hr-HR" sz="2000" dirty="0" err="1" smtClean="0">
                <a:latin typeface="Comic Sans MS" panose="030F0702030302020204" pitchFamily="66" charset="0"/>
              </a:rPr>
              <a:t>Malware</a:t>
            </a:r>
            <a:r>
              <a:rPr lang="hr-HR" sz="2000" dirty="0" smtClean="0">
                <a:latin typeface="Comic Sans MS" panose="030F0702030302020204" pitchFamily="66" charset="0"/>
              </a:rPr>
              <a:t>?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omic Sans MS" panose="030F0702030302020204" pitchFamily="66" charset="0"/>
              </a:rPr>
              <a:t>Maliciozni softver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5086300" y="1557574"/>
            <a:ext cx="198797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4400" dirty="0" err="1" smtClean="0">
                <a:solidFill>
                  <a:schemeClr val="bg2">
                    <a:lumMod val="25000"/>
                    <a:lumOff val="75000"/>
                  </a:schemeClr>
                </a:solidFill>
                <a:latin typeface="Agency FB" panose="020B0503020202020204" pitchFamily="34" charset="0"/>
              </a:rPr>
              <a:t>Mal</a:t>
            </a:r>
            <a:r>
              <a:rPr lang="hr-HR" sz="4400" dirty="0" err="1" smtClean="0">
                <a:latin typeface="Agency FB" panose="020B0503020202020204" pitchFamily="34" charset="0"/>
              </a:rPr>
              <a:t>icious</a:t>
            </a:r>
            <a:endParaRPr lang="hr-HR" sz="4400" dirty="0">
              <a:latin typeface="Agency FB" panose="020B0503020202020204" pitchFamily="34" charset="0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7246540" y="1215277"/>
            <a:ext cx="144016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9600" dirty="0" smtClean="0"/>
              <a:t>+</a:t>
            </a:r>
            <a:endParaRPr lang="hr-HR" sz="9600" dirty="0"/>
          </a:p>
        </p:txBody>
      </p:sp>
      <p:sp>
        <p:nvSpPr>
          <p:cNvPr id="12" name="TekstniOkvir 11"/>
          <p:cNvSpPr txBox="1"/>
          <p:nvPr/>
        </p:nvSpPr>
        <p:spPr>
          <a:xfrm>
            <a:off x="8442424" y="1621541"/>
            <a:ext cx="259228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4400" dirty="0" smtClean="0">
                <a:latin typeface="Agency FB" panose="020B0503020202020204" pitchFamily="34" charset="0"/>
              </a:rPr>
              <a:t>Soft</a:t>
            </a:r>
            <a:r>
              <a:rPr lang="hr-HR" sz="4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Agency FB" panose="020B0503020202020204" pitchFamily="34" charset="0"/>
              </a:rPr>
              <a:t>ware</a:t>
            </a:r>
            <a:endParaRPr lang="hr-HR" sz="4400" dirty="0">
              <a:solidFill>
                <a:schemeClr val="bg2">
                  <a:lumMod val="50000"/>
                  <a:lumOff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3" name="TekstniOkvir 12"/>
          <p:cNvSpPr txBox="1"/>
          <p:nvPr/>
        </p:nvSpPr>
        <p:spPr>
          <a:xfrm>
            <a:off x="6814492" y="2609907"/>
            <a:ext cx="422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6000" dirty="0" err="1" smtClean="0">
                <a:solidFill>
                  <a:schemeClr val="bg2">
                    <a:lumMod val="25000"/>
                    <a:lumOff val="75000"/>
                  </a:schemeClr>
                </a:solidFill>
                <a:latin typeface="Agency FB" panose="020B0503020202020204" pitchFamily="34" charset="0"/>
              </a:rPr>
              <a:t>Mal</a:t>
            </a:r>
            <a:r>
              <a:rPr lang="hr-HR" sz="6000" dirty="0" err="1" smtClean="0">
                <a:solidFill>
                  <a:schemeClr val="bg2">
                    <a:lumMod val="50000"/>
                    <a:lumOff val="50000"/>
                  </a:schemeClr>
                </a:solidFill>
                <a:latin typeface="Agency FB" panose="020B0503020202020204" pitchFamily="34" charset="0"/>
              </a:rPr>
              <a:t>ware</a:t>
            </a:r>
            <a:endParaRPr lang="hr-HR" sz="6000" dirty="0">
              <a:solidFill>
                <a:schemeClr val="bg2">
                  <a:lumMod val="50000"/>
                  <a:lumOff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4" name="TekstniOkvir 13"/>
          <p:cNvSpPr txBox="1"/>
          <p:nvPr/>
        </p:nvSpPr>
        <p:spPr>
          <a:xfrm>
            <a:off x="8830716" y="3975844"/>
            <a:ext cx="3124596" cy="172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000" dirty="0" smtClean="0">
                <a:latin typeface="Comic Sans MS" panose="030F0702030302020204" pitchFamily="66" charset="0"/>
              </a:rPr>
              <a:t>Vrste  </a:t>
            </a:r>
            <a:r>
              <a:rPr lang="hr-HR" sz="2000" dirty="0" err="1" smtClean="0">
                <a:latin typeface="Comic Sans MS" panose="030F0702030302020204" pitchFamily="66" charset="0"/>
              </a:rPr>
              <a:t>Malware</a:t>
            </a:r>
            <a:r>
              <a:rPr lang="hr-HR" sz="2000" dirty="0" smtClean="0">
                <a:latin typeface="Comic Sans MS" panose="030F0702030302020204" pitchFamily="66" charset="0"/>
              </a:rPr>
              <a:t>-a: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omic Sans MS" panose="030F0702030302020204" pitchFamily="66" charset="0"/>
              </a:rPr>
              <a:t>Trojanci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omic Sans MS" panose="030F0702030302020204" pitchFamily="66" charset="0"/>
              </a:rPr>
              <a:t>Crvi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000" dirty="0" err="1" smtClean="0">
                <a:latin typeface="Comic Sans MS" panose="030F0702030302020204" pitchFamily="66" charset="0"/>
              </a:rPr>
              <a:t>Spyware</a:t>
            </a:r>
            <a:endParaRPr lang="hr-HR" sz="2000" dirty="0" smtClean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000" dirty="0" err="1" smtClean="0">
                <a:latin typeface="Comic Sans MS" panose="030F0702030302020204" pitchFamily="66" charset="0"/>
              </a:rPr>
              <a:t>Adware</a:t>
            </a:r>
            <a:endParaRPr lang="hr-HR" sz="2000" dirty="0" smtClean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55511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5780" y="93719"/>
            <a:ext cx="9144001" cy="1371600"/>
          </a:xfrm>
        </p:spPr>
        <p:txBody>
          <a:bodyPr>
            <a:normAutofit/>
          </a:bodyPr>
          <a:lstStyle/>
          <a:p>
            <a:r>
              <a:rPr lang="hr-HR" sz="4800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Trojanski konj</a:t>
            </a:r>
            <a:endParaRPr lang="hr-HR" sz="4800" dirty="0">
              <a:solidFill>
                <a:schemeClr val="bg2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22413" y="1904999"/>
            <a:ext cx="9134391" cy="2388097"/>
          </a:xfrm>
        </p:spPr>
        <p:txBody>
          <a:bodyPr/>
          <a:lstStyle/>
          <a:p>
            <a:r>
              <a:rPr lang="hr-HR" dirty="0" smtClean="0"/>
              <a:t>Još se naziva i </a:t>
            </a:r>
            <a:r>
              <a:rPr lang="hr-HR" dirty="0" err="1" smtClean="0"/>
              <a:t>trojanac</a:t>
            </a:r>
            <a:endParaRPr lang="hr-HR" dirty="0" smtClean="0"/>
          </a:p>
          <a:p>
            <a:r>
              <a:rPr lang="hr-HR" dirty="0"/>
              <a:t> </a:t>
            </a:r>
            <a:r>
              <a:rPr lang="hr-HR" dirty="0" smtClean="0"/>
              <a:t>Lažno se predstavlja </a:t>
            </a:r>
            <a:r>
              <a:rPr lang="hr-HR" dirty="0"/>
              <a:t>kao neki drugi program s korisnim ili poželjnim </a:t>
            </a:r>
            <a:r>
              <a:rPr lang="hr-HR" dirty="0" smtClean="0"/>
              <a:t>funkcijama</a:t>
            </a:r>
          </a:p>
          <a:p>
            <a:r>
              <a:rPr lang="hr-HR" dirty="0"/>
              <a:t> N</a:t>
            </a:r>
            <a:r>
              <a:rPr lang="hr-HR" dirty="0" smtClean="0"/>
              <a:t>e </a:t>
            </a:r>
            <a:r>
              <a:rPr lang="hr-HR" dirty="0"/>
              <a:t>može </a:t>
            </a:r>
            <a:r>
              <a:rPr lang="hr-HR" dirty="0" smtClean="0"/>
              <a:t>se sam umnožavati, ali ga </a:t>
            </a:r>
            <a:r>
              <a:rPr lang="hr-HR" dirty="0"/>
              <a:t>korisnik može prekopirati na drugo </a:t>
            </a:r>
            <a:r>
              <a:rPr lang="hr-HR" dirty="0" smtClean="0"/>
              <a:t>računalo</a:t>
            </a:r>
          </a:p>
          <a:p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5878388" y="4077072"/>
            <a:ext cx="612068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Odakle naziv?</a:t>
            </a:r>
          </a:p>
          <a:p>
            <a:pPr>
              <a:lnSpc>
                <a:spcPct val="90000"/>
              </a:lnSpc>
            </a:pPr>
            <a:endParaRPr lang="hr-HR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Naziv trojanski konj nastao je po poznatoj priči o osvajanju grada Troje zloupotrebom povjerenja</a:t>
            </a:r>
            <a:r>
              <a:rPr lang="hr-H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hr-H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hr-H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Na </a:t>
            </a:r>
            <a:r>
              <a:rPr lang="hr-HR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sličan se način virtualni trojanski konj može predstaviti kao igra ili zanimljiv sadržaj koji se šalje u e-mail poruci</a:t>
            </a:r>
            <a:r>
              <a:rPr lang="hr-H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hr-H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r-HR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Kada se pokrene, na računalo se npr. instalira aplikacija za udaljenu kontrolu.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772" y="93719"/>
            <a:ext cx="3060340" cy="2303209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1269876" y="4445990"/>
            <a:ext cx="266429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400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Vrste: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400" dirty="0" err="1" smtClean="0">
                <a:solidFill>
                  <a:schemeClr val="bg2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Dropper</a:t>
            </a:r>
            <a:endParaRPr lang="hr-HR" sz="2400" dirty="0" smtClean="0">
              <a:solidFill>
                <a:schemeClr val="bg2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400" dirty="0" err="1" smtClean="0">
                <a:solidFill>
                  <a:schemeClr val="bg2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Backdoor</a:t>
            </a:r>
            <a:r>
              <a:rPr lang="hr-HR" sz="2400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400" dirty="0" err="1" smtClean="0">
                <a:solidFill>
                  <a:schemeClr val="bg2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Downloader</a:t>
            </a:r>
            <a:r>
              <a:rPr lang="hr-HR" sz="2400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hr-HR" sz="2400" dirty="0">
              <a:solidFill>
                <a:schemeClr val="bg2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044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964" y="404664"/>
            <a:ext cx="7128792" cy="6124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1964" y="404664"/>
            <a:ext cx="7128792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 smtClean="0">
                <a:latin typeface="Arial Rounded MT Bold" panose="020F0704030504030204" pitchFamily="34" charset="0"/>
              </a:rPr>
              <a:t>KAKO FUNKCIONIRA TROJANAC GEINIMI</a:t>
            </a:r>
            <a:endParaRPr lang="hr-HR" sz="2400" dirty="0">
              <a:latin typeface="Arial Rounded MT Bold" panose="020F07040305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7868" y="1916832"/>
            <a:ext cx="1800200" cy="5760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 smtClean="0">
                <a:solidFill>
                  <a:schemeClr val="bg1"/>
                </a:solidFill>
              </a:rPr>
              <a:t>          Programer napravi igru nazvanu Monkey Jump</a:t>
            </a:r>
            <a:r>
              <a:rPr lang="hr-HR" sz="1100" dirty="0" smtClean="0">
                <a:solidFill>
                  <a:schemeClr val="bg1"/>
                </a:solidFill>
              </a:rPr>
              <a:t>.</a:t>
            </a:r>
            <a:endParaRPr lang="hr-HR" sz="1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8110" y="1593666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4000" dirty="0" smtClean="0">
                <a:solidFill>
                  <a:srgbClr val="92D050"/>
                </a:solidFill>
              </a:rPr>
              <a:t>1.</a:t>
            </a:r>
            <a:endParaRPr lang="hr-HR" sz="4000" dirty="0">
              <a:solidFill>
                <a:srgbClr val="92D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06761" y="2388547"/>
            <a:ext cx="1440160" cy="5886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 smtClean="0">
                <a:solidFill>
                  <a:schemeClr val="bg1"/>
                </a:solidFill>
              </a:rPr>
              <a:t>Programer stavi igru na Android Market</a:t>
            </a:r>
            <a:endParaRPr lang="hr-HR" sz="12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10019" y="2408342"/>
            <a:ext cx="542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 smtClean="0">
                <a:solidFill>
                  <a:srgbClr val="92D050"/>
                </a:solidFill>
              </a:rPr>
              <a:t>2.</a:t>
            </a:r>
            <a:endParaRPr lang="hr-HR" sz="36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3151" y="3905429"/>
            <a:ext cx="2293223" cy="6479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 smtClean="0">
                <a:solidFill>
                  <a:schemeClr val="bg1"/>
                </a:solidFill>
              </a:rPr>
              <a:t>Programer malicioznog koda  prepakira originalnu igru sa malware kodom.</a:t>
            </a:r>
            <a:endParaRPr lang="hr-HR" sz="12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86100" y="3892719"/>
            <a:ext cx="1440741" cy="2528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046374" y="3892719"/>
            <a:ext cx="863645" cy="252900"/>
          </a:xfrm>
          <a:prstGeom prst="straightConnector1">
            <a:avLst/>
          </a:prstGeom>
          <a:ln w="28575"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355187" y="4437265"/>
            <a:ext cx="2171273" cy="6133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b="1" dirty="0" smtClean="0">
                <a:solidFill>
                  <a:schemeClr val="bg1"/>
                </a:solidFill>
              </a:rPr>
              <a:t>Programer malicioznog koda stavlja prepakiranu aplikaciju na druge mobilne trgovine. </a:t>
            </a:r>
            <a:endParaRPr lang="hr-HR" sz="11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46540" y="3789040"/>
            <a:ext cx="1584176" cy="5229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 smtClean="0">
                <a:solidFill>
                  <a:schemeClr val="bg1"/>
                </a:solidFill>
              </a:rPr>
              <a:t>Korisnik instalira igru sa malwareom. </a:t>
            </a:r>
            <a:endParaRPr lang="hr-HR" sz="12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4442" y="4056913"/>
            <a:ext cx="70311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3200" dirty="0" smtClean="0">
                <a:solidFill>
                  <a:srgbClr val="92D050"/>
                </a:solidFill>
              </a:rPr>
              <a:t>3.</a:t>
            </a:r>
            <a:endParaRPr lang="hr-HR" sz="3200" dirty="0">
              <a:solidFill>
                <a:srgbClr val="92D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94212" y="4617142"/>
            <a:ext cx="6451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3200" dirty="0" smtClean="0">
                <a:solidFill>
                  <a:srgbClr val="92D050"/>
                </a:solidFill>
              </a:rPr>
              <a:t>4.</a:t>
            </a:r>
            <a:endParaRPr lang="hr-HR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7161338" y="3877852"/>
            <a:ext cx="86409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3200" dirty="0" smtClean="0">
                <a:solidFill>
                  <a:srgbClr val="92D050"/>
                </a:solidFill>
              </a:rPr>
              <a:t>5.</a:t>
            </a:r>
            <a:endParaRPr lang="hr-HR" sz="3200" dirty="0">
              <a:solidFill>
                <a:srgbClr val="92D05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000415" y="4593772"/>
            <a:ext cx="1464856" cy="1303339"/>
            <a:chOff x="596423" y="4767756"/>
            <a:chExt cx="1464856" cy="1303339"/>
          </a:xfrm>
        </p:grpSpPr>
        <p:sp>
          <p:nvSpPr>
            <p:cNvPr id="25" name="Rectangle 24"/>
            <p:cNvSpPr/>
            <p:nvPr/>
          </p:nvSpPr>
          <p:spPr>
            <a:xfrm>
              <a:off x="1144852" y="5050648"/>
              <a:ext cx="916427" cy="73755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4000" dirty="0" smtClean="0">
                  <a:solidFill>
                    <a:srgbClr val="92D050"/>
                  </a:solidFill>
                </a:rPr>
                <a:t>6. </a:t>
              </a:r>
              <a:endParaRPr lang="hr-HR" sz="4000" dirty="0">
                <a:solidFill>
                  <a:srgbClr val="92D050"/>
                </a:solidFill>
              </a:endParaRPr>
            </a:p>
          </p:txBody>
        </p:sp>
        <p:pic>
          <p:nvPicPr>
            <p:cNvPr id="2050" name="Picture 2" descr="http://www.micromatic.hr/wp-content/uploads/usklicnik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23" y="4767756"/>
              <a:ext cx="1303339" cy="1303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4468284" y="5127020"/>
            <a:ext cx="2316152" cy="1311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 sz="1200" b="1" dirty="0" smtClean="0"/>
              <a:t>Slanje lokacije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 sz="1200" b="1" dirty="0" smtClean="0"/>
              <a:t>Pristup kontaktima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 sz="1200" b="1" dirty="0" smtClean="0"/>
              <a:t>Pristup SMS porukama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 sz="1200" b="1" dirty="0" smtClean="0"/>
              <a:t>Pristup zvanju s mobitela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 sz="1200" b="1" dirty="0" smtClean="0"/>
              <a:t>Sakriveno instalrati dokumente</a:t>
            </a:r>
          </a:p>
          <a:p>
            <a:pPr algn="ctr"/>
            <a:r>
              <a:rPr lang="hr-HR" sz="1200" b="1" dirty="0" smtClean="0"/>
              <a:t>...</a:t>
            </a:r>
            <a:endParaRPr lang="hr-HR" sz="1200" b="1" dirty="0"/>
          </a:p>
        </p:txBody>
      </p:sp>
      <p:sp>
        <p:nvSpPr>
          <p:cNvPr id="24" name="Rectangle 23"/>
          <p:cNvSpPr/>
          <p:nvPr/>
        </p:nvSpPr>
        <p:spPr>
          <a:xfrm>
            <a:off x="1800169" y="5480818"/>
            <a:ext cx="2778490" cy="6845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 smtClean="0">
                <a:solidFill>
                  <a:schemeClr val="bg2"/>
                </a:solidFill>
              </a:rPr>
              <a:t>Programer malicioznog koda može kontrolirati mobitel i pristupiti privatnim informacijama</a:t>
            </a:r>
            <a:endParaRPr lang="hr-HR" sz="1200" b="1" dirty="0">
              <a:solidFill>
                <a:schemeClr val="bg2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98468" y="1286185"/>
            <a:ext cx="2448272" cy="8640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 dirty="0" smtClean="0">
              <a:solidFill>
                <a:schemeClr val="bg1"/>
              </a:solidFill>
            </a:endParaRPr>
          </a:p>
          <a:p>
            <a:pPr algn="ctr"/>
            <a:endParaRPr lang="hr-HR" sz="1200" dirty="0">
              <a:solidFill>
                <a:schemeClr val="bg1"/>
              </a:solidFill>
            </a:endParaRPr>
          </a:p>
          <a:p>
            <a:pPr algn="ctr"/>
            <a:endParaRPr lang="hr-HR" sz="1200" dirty="0" smtClean="0">
              <a:solidFill>
                <a:schemeClr val="bg1"/>
              </a:solidFill>
            </a:endParaRPr>
          </a:p>
          <a:p>
            <a:pPr algn="ctr"/>
            <a:r>
              <a:rPr lang="hr-HR" sz="1200" b="1" dirty="0" smtClean="0">
                <a:solidFill>
                  <a:schemeClr val="bg1"/>
                </a:solidFill>
              </a:rPr>
              <a:t>Činjenice o Geinimi trojancu: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chemeClr val="bg1"/>
                </a:solidFill>
              </a:rPr>
              <a:t>Pronalazi se na Kieskom tržištu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chemeClr val="bg1"/>
                </a:solidFill>
              </a:rPr>
              <a:t>Pronađen u više od 25 prepakiranih aplikacija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hr-HR" sz="1200" dirty="0" smtClean="0">
              <a:solidFill>
                <a:schemeClr val="bg1"/>
              </a:solidFill>
            </a:endParaRPr>
          </a:p>
          <a:p>
            <a:pPr algn="ctr"/>
            <a:endParaRPr lang="hr-HR" sz="1200" dirty="0" smtClean="0">
              <a:solidFill>
                <a:schemeClr val="bg1"/>
              </a:solidFill>
            </a:endParaRPr>
          </a:p>
          <a:p>
            <a:pPr algn="ctr"/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892" y="27592"/>
            <a:ext cx="9144001" cy="1371600"/>
          </a:xfrm>
        </p:spPr>
        <p:txBody>
          <a:bodyPr/>
          <a:lstStyle/>
          <a:p>
            <a:r>
              <a:rPr lang="hr-HR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Neke vrste 3rd party app store-a</a:t>
            </a:r>
            <a:endParaRPr lang="hr-HR" dirty="0">
              <a:solidFill>
                <a:schemeClr val="bg2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137" r="21374"/>
          <a:stretch/>
        </p:blipFill>
        <p:spPr>
          <a:xfrm>
            <a:off x="837828" y="1700808"/>
            <a:ext cx="4717032" cy="49773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26460" y="2384884"/>
            <a:ext cx="3456384" cy="360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6000" dirty="0" smtClean="0">
              <a:solidFill>
                <a:schemeClr val="bg1"/>
              </a:solidFill>
            </a:endParaRPr>
          </a:p>
          <a:p>
            <a:pPr algn="ctr"/>
            <a:r>
              <a:rPr lang="hr-HR" sz="6000" dirty="0" smtClean="0">
                <a:solidFill>
                  <a:schemeClr val="bg1"/>
                </a:solidFill>
              </a:rPr>
              <a:t>1Mobile</a:t>
            </a:r>
          </a:p>
          <a:p>
            <a:pPr algn="ctr"/>
            <a:r>
              <a:rPr lang="hr-HR" sz="6000" dirty="0" smtClean="0">
                <a:solidFill>
                  <a:schemeClr val="bg1"/>
                </a:solidFill>
              </a:rPr>
              <a:t>F-Droid</a:t>
            </a:r>
          </a:p>
          <a:p>
            <a:pPr algn="ctr"/>
            <a:r>
              <a:rPr lang="hr-HR" sz="6000" dirty="0" smtClean="0">
                <a:solidFill>
                  <a:schemeClr val="bg1"/>
                </a:solidFill>
              </a:rPr>
              <a:t>Aptiode</a:t>
            </a:r>
          </a:p>
          <a:p>
            <a:pPr algn="ctr"/>
            <a:endParaRPr lang="hr-H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3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800" dirty="0" err="1" smtClean="0">
                <a:solidFill>
                  <a:schemeClr val="bg2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Adware</a:t>
            </a:r>
            <a:endParaRPr lang="hr-HR" sz="4800" dirty="0">
              <a:solidFill>
                <a:schemeClr val="bg2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2710036" y="2204864"/>
            <a:ext cx="842493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3600" dirty="0"/>
              <a:t> </a:t>
            </a:r>
            <a:r>
              <a:rPr lang="hr-HR" sz="4400" dirty="0" err="1" smtClean="0">
                <a:solidFill>
                  <a:schemeClr val="bg2">
                    <a:lumMod val="25000"/>
                    <a:lumOff val="75000"/>
                  </a:schemeClr>
                </a:solidFill>
                <a:latin typeface="Agency FB" panose="020B0503020202020204" pitchFamily="34" charset="0"/>
              </a:rPr>
              <a:t>AD</a:t>
            </a:r>
            <a:r>
              <a:rPr lang="hr-HR" sz="4400" dirty="0" err="1" smtClean="0">
                <a:latin typeface="Agency FB" panose="020B0503020202020204" pitchFamily="34" charset="0"/>
              </a:rPr>
              <a:t>vertising-supported</a:t>
            </a:r>
            <a:r>
              <a:rPr lang="hr-HR" sz="4400" dirty="0" smtClean="0">
                <a:latin typeface="Agency FB" panose="020B0503020202020204" pitchFamily="34" charset="0"/>
              </a:rPr>
              <a:t> </a:t>
            </a:r>
            <a:r>
              <a:rPr lang="hr-HR" sz="4400" dirty="0" err="1">
                <a:latin typeface="Agency FB" panose="020B0503020202020204" pitchFamily="34" charset="0"/>
              </a:rPr>
              <a:t>s</a:t>
            </a:r>
            <a:r>
              <a:rPr lang="hr-HR" sz="4400" dirty="0" err="1" smtClean="0">
                <a:latin typeface="Agency FB" panose="020B0503020202020204" pitchFamily="34" charset="0"/>
              </a:rPr>
              <a:t>oft</a:t>
            </a:r>
            <a:r>
              <a:rPr lang="hr-HR" sz="4400" dirty="0" err="1" smtClean="0">
                <a:solidFill>
                  <a:schemeClr val="bg2">
                    <a:lumMod val="25000"/>
                    <a:lumOff val="75000"/>
                  </a:schemeClr>
                </a:solidFill>
                <a:latin typeface="Agency FB" panose="020B0503020202020204" pitchFamily="34" charset="0"/>
              </a:rPr>
              <a:t>WARE</a:t>
            </a:r>
            <a:endParaRPr lang="hr-HR" sz="4400" dirty="0">
              <a:solidFill>
                <a:schemeClr val="bg2">
                  <a:lumMod val="25000"/>
                  <a:lumOff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333772" y="3358859"/>
            <a:ext cx="6264696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dirty="0" err="1" smtClean="0"/>
              <a:t>Oglašivački</a:t>
            </a:r>
            <a:r>
              <a:rPr lang="hr-HR" dirty="0" smtClean="0"/>
              <a:t> softver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dirty="0"/>
              <a:t> P</a:t>
            </a:r>
            <a:r>
              <a:rPr lang="hr-HR" dirty="0" smtClean="0"/>
              <a:t>rogram </a:t>
            </a:r>
            <a:r>
              <a:rPr lang="hr-HR" dirty="0"/>
              <a:t>koji automatski prikazuje ili skida </a:t>
            </a:r>
            <a:r>
              <a:rPr lang="hr-HR" dirty="0" smtClean="0"/>
              <a:t>oglase </a:t>
            </a:r>
            <a:r>
              <a:rPr lang="hr-HR" dirty="0"/>
              <a:t>na </a:t>
            </a:r>
            <a:r>
              <a:rPr lang="hr-HR" dirty="0" smtClean="0"/>
              <a:t>računalo</a:t>
            </a:r>
          </a:p>
          <a:p>
            <a:pPr>
              <a:lnSpc>
                <a:spcPct val="90000"/>
              </a:lnSpc>
            </a:pPr>
            <a:endParaRPr lang="hr-HR" dirty="0" smtClean="0"/>
          </a:p>
          <a:p>
            <a:pPr>
              <a:lnSpc>
                <a:spcPct val="90000"/>
              </a:lnSpc>
            </a:pPr>
            <a:r>
              <a:rPr lang="hr-HR" dirty="0" smtClean="0"/>
              <a:t>Nalazi se: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dirty="0"/>
              <a:t>Besplatni </a:t>
            </a:r>
            <a:r>
              <a:rPr lang="hr-HR" dirty="0" smtClean="0"/>
              <a:t>programi- </a:t>
            </a:r>
            <a:r>
              <a:rPr lang="hr-HR" dirty="0" err="1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freeware</a:t>
            </a:r>
            <a:r>
              <a:rPr lang="hr-HR" dirty="0" smtClean="0"/>
              <a:t> </a:t>
            </a:r>
            <a:r>
              <a:rPr lang="hr-HR" dirty="0"/>
              <a:t>(kako bi njihovi autori pokrili troškove koji su bili potrebnu za izradu tih </a:t>
            </a:r>
            <a:r>
              <a:rPr lang="hr-HR" dirty="0" smtClean="0"/>
              <a:t>programa)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dirty="0" smtClean="0"/>
              <a:t>Ograničeno djeljivi programi- </a:t>
            </a:r>
            <a:r>
              <a:rPr lang="hr-HR" dirty="0" err="1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shareware</a:t>
            </a:r>
            <a:r>
              <a:rPr lang="hr-HR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r>
              <a:rPr lang="hr-HR" dirty="0" smtClean="0"/>
              <a:t>(koje </a:t>
            </a:r>
            <a:r>
              <a:rPr lang="hr-HR" dirty="0"/>
              <a:t>je potrebno platiti nakon određenog roka </a:t>
            </a:r>
            <a:r>
              <a:rPr lang="hr-HR" dirty="0" smtClean="0"/>
              <a:t>korištenja)</a:t>
            </a:r>
            <a:endParaRPr lang="hr-HR" dirty="0">
              <a:solidFill>
                <a:schemeClr val="bg2">
                  <a:lumMod val="25000"/>
                  <a:lumOff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724" y="225058"/>
            <a:ext cx="2819400" cy="23336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860" y="3181070"/>
            <a:ext cx="4253600" cy="319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96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Crvi</a:t>
            </a:r>
            <a:endParaRPr lang="hr-HR" dirty="0">
              <a:solidFill>
                <a:schemeClr val="bg2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Računalni crvi su računalni programi koji umnožavaju sami sebe. Pri tome koriste računalne mreže da bi se kopirali na druga računala, često bez sudjelovanja čovjeka</a:t>
            </a:r>
            <a:r>
              <a:rPr lang="hr-HR" dirty="0" smtClean="0"/>
              <a:t>.</a:t>
            </a:r>
          </a:p>
          <a:p>
            <a:r>
              <a:rPr lang="hr-HR" dirty="0"/>
              <a:t>Crvi otežavaju rad mreže, a mogu oštetiti podatke i kompromitirati sigurnost računala.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100000">
                        <a14:foregroundMark x1="33203" y1="89063" x2="33203" y2="89063"/>
                        <a14:foregroundMark x1="32031" y1="47656" x2="32031" y2="47656"/>
                        <a14:foregroundMark x1="41016" y1="5078" x2="41016" y2="5078"/>
                        <a14:foregroundMark x1="47266" y1="2344" x2="47266" y2="2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0716" y="3733799"/>
            <a:ext cx="24384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205" y="4149080"/>
            <a:ext cx="2160240" cy="221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5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29916" y="548680"/>
            <a:ext cx="8424936" cy="59766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Picture 2" descr="http://upload.wikimedia.org/wikipedia/commons/thumb/5/53/Conficker.svg/1280px-Conficker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76" y="944864"/>
            <a:ext cx="7344816" cy="519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427" y="1393785"/>
            <a:ext cx="2316681" cy="591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97860" y="1556792"/>
            <a:ext cx="2304256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Slaba šifra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427" y="3708712"/>
            <a:ext cx="2316681" cy="5913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972" y="5569490"/>
            <a:ext cx="2316681" cy="591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42484" y="4004393"/>
            <a:ext cx="2880320" cy="17288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Rectangle 2"/>
          <p:cNvSpPr/>
          <p:nvPr/>
        </p:nvSpPr>
        <p:spPr>
          <a:xfrm>
            <a:off x="4632004" y="5584264"/>
            <a:ext cx="2448272" cy="7920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Jaka šifra, zaštičeni podijeljeni diskovi 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57237" y="3189856"/>
            <a:ext cx="2304256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Nezaštičeni podijeljeni disk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257D54-B65D-4775-8A47-BF76CA13EE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Prezentacija s digitalnim plavim tunelom (široki zaslon)</Template>
  <TotalTime>0</TotalTime>
  <Words>442</Words>
  <Application>Microsoft Office PowerPoint</Application>
  <PresentationFormat>Custom</PresentationFormat>
  <Paragraphs>104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Agency FB</vt:lpstr>
      <vt:lpstr>Arial</vt:lpstr>
      <vt:lpstr>Arial Rounded MT Bold</vt:lpstr>
      <vt:lpstr>Comic Sans MS</vt:lpstr>
      <vt:lpstr>Corbel</vt:lpstr>
      <vt:lpstr>Digital Blue Tunnel 16x9</vt:lpstr>
      <vt:lpstr>Malware</vt:lpstr>
      <vt:lpstr>Sadržaj</vt:lpstr>
      <vt:lpstr>PowerPoint Presentation</vt:lpstr>
      <vt:lpstr>Trojanski konj</vt:lpstr>
      <vt:lpstr>PowerPoint Presentation</vt:lpstr>
      <vt:lpstr>Neke vrste 3rd party app store-a</vt:lpstr>
      <vt:lpstr>Adware</vt:lpstr>
      <vt:lpstr>Crvi</vt:lpstr>
      <vt:lpstr>PowerPoint Presentation</vt:lpstr>
      <vt:lpstr>Spyware</vt:lpstr>
      <vt:lpstr>Kako se zaštititi od malware-a?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2015-04-27T10:41:24Z</dcterms:created>
  <dcterms:modified xsi:type="dcterms:W3CDTF">2015-05-19T06:08:15Z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TC028952619991</vt:lpwstr>
  </property>
</Properties>
</file>